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46"/>
  </p:notesMasterIdLst>
  <p:handoutMasterIdLst>
    <p:handoutMasterId r:id="rId47"/>
  </p:handoutMasterIdLst>
  <p:sldIdLst>
    <p:sldId id="256" r:id="rId2"/>
    <p:sldId id="321" r:id="rId3"/>
    <p:sldId id="268" r:id="rId4"/>
    <p:sldId id="308" r:id="rId5"/>
    <p:sldId id="310" r:id="rId6"/>
    <p:sldId id="326" r:id="rId7"/>
    <p:sldId id="327" r:id="rId8"/>
    <p:sldId id="329" r:id="rId9"/>
    <p:sldId id="330" r:id="rId10"/>
    <p:sldId id="322" r:id="rId11"/>
    <p:sldId id="311" r:id="rId12"/>
    <p:sldId id="281" r:id="rId13"/>
    <p:sldId id="282" r:id="rId14"/>
    <p:sldId id="283" r:id="rId15"/>
    <p:sldId id="316" r:id="rId16"/>
    <p:sldId id="324" r:id="rId17"/>
    <p:sldId id="345" r:id="rId18"/>
    <p:sldId id="346" r:id="rId19"/>
    <p:sldId id="331" r:id="rId20"/>
    <p:sldId id="335" r:id="rId21"/>
    <p:sldId id="336" r:id="rId22"/>
    <p:sldId id="337" r:id="rId23"/>
    <p:sldId id="318" r:id="rId24"/>
    <p:sldId id="287" r:id="rId25"/>
    <p:sldId id="288" r:id="rId26"/>
    <p:sldId id="312" r:id="rId27"/>
    <p:sldId id="289" r:id="rId28"/>
    <p:sldId id="313" r:id="rId29"/>
    <p:sldId id="290" r:id="rId30"/>
    <p:sldId id="319" r:id="rId31"/>
    <p:sldId id="332" r:id="rId32"/>
    <p:sldId id="277" r:id="rId33"/>
    <p:sldId id="278" r:id="rId34"/>
    <p:sldId id="338" r:id="rId35"/>
    <p:sldId id="334" r:id="rId36"/>
    <p:sldId id="302" r:id="rId37"/>
    <p:sldId id="303" r:id="rId38"/>
    <p:sldId id="304" r:id="rId39"/>
    <p:sldId id="305" r:id="rId40"/>
    <p:sldId id="306" r:id="rId41"/>
    <p:sldId id="307" r:id="rId42"/>
    <p:sldId id="320" r:id="rId43"/>
    <p:sldId id="339" r:id="rId44"/>
    <p:sldId id="34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27"/>
    <a:srgbClr val="004684"/>
    <a:srgbClr val="000000"/>
    <a:srgbClr val="C2C2C2"/>
    <a:srgbClr val="666666"/>
    <a:srgbClr val="5B9BD5"/>
    <a:srgbClr val="70AD47"/>
    <a:srgbClr val="EAEAEA"/>
    <a:srgbClr val="333333"/>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12"/>
    <p:restoredTop sz="86414"/>
  </p:normalViewPr>
  <p:slideViewPr>
    <p:cSldViewPr snapToGrid="0" snapToObjects="1" showGuides="1">
      <p:cViewPr varScale="1">
        <p:scale>
          <a:sx n="60" d="100"/>
          <a:sy n="60" d="100"/>
        </p:scale>
        <p:origin x="102"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4" d="100"/>
          <a:sy n="154"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98A445-5558-4449-9DF3-8EEAEDD938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34A98F-C81B-5E43-B628-921FF4B5EC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DB1CED-BBCC-CC47-A076-726FEE660A1D}" type="datetimeFigureOut">
              <a:rPr lang="en-US" smtClean="0"/>
              <a:t>6/3/2020</a:t>
            </a:fld>
            <a:endParaRPr lang="en-US"/>
          </a:p>
        </p:txBody>
      </p:sp>
      <p:sp>
        <p:nvSpPr>
          <p:cNvPr id="4" name="Footer Placeholder 3">
            <a:extLst>
              <a:ext uri="{FF2B5EF4-FFF2-40B4-BE49-F238E27FC236}">
                <a16:creationId xmlns:a16="http://schemas.microsoft.com/office/drawing/2014/main" id="{2FF60DD8-5E58-8D4A-A979-73CD5394E1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15FB1A-06FD-E345-910F-9E3110383C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F81C4C-E9ED-B046-AA44-551BE7F59700}" type="slidenum">
              <a:rPr lang="en-US" smtClean="0"/>
              <a:t>‹#›</a:t>
            </a:fld>
            <a:endParaRPr lang="en-US"/>
          </a:p>
        </p:txBody>
      </p:sp>
    </p:spTree>
    <p:extLst>
      <p:ext uri="{BB962C8B-B14F-4D97-AF65-F5344CB8AC3E}">
        <p14:creationId xmlns:p14="http://schemas.microsoft.com/office/powerpoint/2010/main" val="233302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63988-4FE8-2E4D-BB69-0AEF97854ADC}"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09317-7393-CE42-8571-143524D75DA5}" type="slidenum">
              <a:rPr lang="en-US" smtClean="0"/>
              <a:t>‹#›</a:t>
            </a:fld>
            <a:endParaRPr lang="en-US"/>
          </a:p>
        </p:txBody>
      </p:sp>
    </p:spTree>
    <p:extLst>
      <p:ext uri="{BB962C8B-B14F-4D97-AF65-F5344CB8AC3E}">
        <p14:creationId xmlns:p14="http://schemas.microsoft.com/office/powerpoint/2010/main" val="148857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A5CDC5-DBD5-4B36-9AD2-DD23611F4B92}"/>
              </a:ext>
            </a:extLst>
          </p:cNvPr>
          <p:cNvGrpSpPr/>
          <p:nvPr userDrawn="1"/>
        </p:nvGrpSpPr>
        <p:grpSpPr>
          <a:xfrm>
            <a:off x="1588" y="-3175"/>
            <a:ext cx="12188825" cy="6864350"/>
            <a:chOff x="1588" y="-3175"/>
            <a:chExt cx="12188825" cy="6864350"/>
          </a:xfrm>
        </p:grpSpPr>
        <p:sp>
          <p:nvSpPr>
            <p:cNvPr id="8" name="Freeform 859">
              <a:extLst>
                <a:ext uri="{FF2B5EF4-FFF2-40B4-BE49-F238E27FC236}">
                  <a16:creationId xmlns:a16="http://schemas.microsoft.com/office/drawing/2014/main" id="{4D26CF7E-4C7B-49D0-8443-6EC2AE76467B}"/>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8819B83F-9D39-4D36-A35F-ED39803ABD12}"/>
                </a:ext>
              </a:extLst>
            </p:cNvPr>
            <p:cNvSpPr/>
            <p:nvPr userDrawn="1"/>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3224DE4A-E96B-4CEE-972F-3DA3B29A2B4F}"/>
              </a:ext>
            </a:extLst>
          </p:cNvPr>
          <p:cNvSpPr/>
          <p:nvPr/>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60EB8D34-3909-B447-8C83-8FBF30B02DF5}"/>
              </a:ext>
            </a:extLst>
          </p:cNvPr>
          <p:cNvSpPr>
            <a:spLocks noGrp="1"/>
          </p:cNvSpPr>
          <p:nvPr>
            <p:ph type="ctrTitle" hasCustomPrompt="1"/>
          </p:nvPr>
        </p:nvSpPr>
        <p:spPr>
          <a:xfrm>
            <a:off x="719702" y="1384706"/>
            <a:ext cx="10515600" cy="2014537"/>
          </a:xfrm>
          <a:prstGeom prst="rect">
            <a:avLst/>
          </a:prstGeom>
        </p:spPr>
        <p:txBody>
          <a:bodyPr lIns="0" rIns="0" anchor="b"/>
          <a:lstStyle>
            <a:lvl1pPr algn="l">
              <a:lnSpc>
                <a:spcPct val="65000"/>
              </a:lnSpc>
              <a:defRPr sz="6000" b="1" i="0" cap="all" baseline="0">
                <a:solidFill>
                  <a:schemeClr val="bg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a:t>
            </a:r>
            <a:br>
              <a:rPr lang="en-US" dirty="0"/>
            </a:br>
            <a:r>
              <a:rPr lang="en-US" dirty="0"/>
              <a:t>SLIDE STYLE</a:t>
            </a:r>
          </a:p>
        </p:txBody>
      </p:sp>
      <p:pic>
        <p:nvPicPr>
          <p:cNvPr id="6" name="Picture 5">
            <a:extLst>
              <a:ext uri="{FF2B5EF4-FFF2-40B4-BE49-F238E27FC236}">
                <a16:creationId xmlns:a16="http://schemas.microsoft.com/office/drawing/2014/main" id="{CDE70856-5940-7244-AD52-CB2F99FFC98A}"/>
              </a:ext>
            </a:extLst>
          </p:cNvPr>
          <p:cNvPicPr>
            <a:picLocks noChangeAspect="1"/>
          </p:cNvPicPr>
          <p:nvPr userDrawn="1"/>
        </p:nvPicPr>
        <p:blipFill>
          <a:blip r:embed="rId2"/>
          <a:stretch>
            <a:fillRect/>
          </a:stretch>
        </p:blipFill>
        <p:spPr>
          <a:xfrm>
            <a:off x="719702" y="3399501"/>
            <a:ext cx="1209208" cy="870898"/>
          </a:xfrm>
          <a:prstGeom prst="rect">
            <a:avLst/>
          </a:prstGeom>
        </p:spPr>
      </p:pic>
      <p:pic>
        <p:nvPicPr>
          <p:cNvPr id="16" name="Picture 15">
            <a:extLst>
              <a:ext uri="{FF2B5EF4-FFF2-40B4-BE49-F238E27FC236}">
                <a16:creationId xmlns:a16="http://schemas.microsoft.com/office/drawing/2014/main" id="{BD9920EB-BD7B-45F5-82C3-AE90C3AFCAE6}"/>
              </a:ext>
            </a:extLst>
          </p:cNvPr>
          <p:cNvPicPr>
            <a:picLocks noChangeAspect="1"/>
          </p:cNvPicPr>
          <p:nvPr/>
        </p:nvPicPr>
        <p:blipFill>
          <a:blip r:embed="rId3"/>
          <a:stretch>
            <a:fillRect/>
          </a:stretch>
        </p:blipFill>
        <p:spPr>
          <a:xfrm>
            <a:off x="384510" y="6343470"/>
            <a:ext cx="2788920" cy="392188"/>
          </a:xfrm>
          <a:prstGeom prst="rect">
            <a:avLst/>
          </a:prstGeom>
        </p:spPr>
      </p:pic>
      <p:cxnSp>
        <p:nvCxnSpPr>
          <p:cNvPr id="10" name="Straight Connector 9">
            <a:extLst>
              <a:ext uri="{FF2B5EF4-FFF2-40B4-BE49-F238E27FC236}">
                <a16:creationId xmlns:a16="http://schemas.microsoft.com/office/drawing/2014/main" id="{731222B2-C30E-49CE-84EB-CB863675335A}"/>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2079EBBC-6E37-4B6F-96B9-0FF689F64378}"/>
              </a:ext>
            </a:extLst>
          </p:cNvPr>
          <p:cNvPicPr>
            <a:picLocks noChangeAspect="1"/>
          </p:cNvPicPr>
          <p:nvPr userDrawn="1"/>
        </p:nvPicPr>
        <p:blipFill>
          <a:blip r:embed="rId3"/>
          <a:stretch>
            <a:fillRect/>
          </a:stretch>
        </p:blipFill>
        <p:spPr>
          <a:xfrm>
            <a:off x="384510" y="6343470"/>
            <a:ext cx="2788920" cy="392188"/>
          </a:xfrm>
          <a:prstGeom prst="rect">
            <a:avLst/>
          </a:prstGeom>
        </p:spPr>
      </p:pic>
      <p:sp>
        <p:nvSpPr>
          <p:cNvPr id="13" name="Text Placeholder 5">
            <a:extLst>
              <a:ext uri="{FF2B5EF4-FFF2-40B4-BE49-F238E27FC236}">
                <a16:creationId xmlns:a16="http://schemas.microsoft.com/office/drawing/2014/main" id="{1DBE84D2-13EF-B24E-8304-93296585B1B6}"/>
              </a:ext>
            </a:extLst>
          </p:cNvPr>
          <p:cNvSpPr>
            <a:spLocks noGrp="1"/>
          </p:cNvSpPr>
          <p:nvPr>
            <p:ph type="body" sz="quarter" idx="10" hasCustomPrompt="1"/>
          </p:nvPr>
        </p:nvSpPr>
        <p:spPr>
          <a:xfrm>
            <a:off x="720176" y="5014082"/>
            <a:ext cx="3544888" cy="225083"/>
          </a:xfrm>
          <a:prstGeom prst="rect">
            <a:avLst/>
          </a:prstGeom>
        </p:spPr>
        <p:txBody>
          <a:bodyPr lIns="0" rIns="0"/>
          <a:lstStyle>
            <a:lvl1pPr marL="0" indent="0">
              <a:buNone/>
              <a:defRPr sz="1600">
                <a:solidFill>
                  <a:schemeClr val="bg1"/>
                </a:solidFill>
                <a:latin typeface="+mn-lt"/>
              </a:defRPr>
            </a:lvl1pPr>
          </a:lstStyle>
          <a:p>
            <a:r>
              <a:rPr lang="en-US" dirty="0"/>
              <a:t>Presenter Name</a:t>
            </a:r>
          </a:p>
        </p:txBody>
      </p:sp>
      <p:sp>
        <p:nvSpPr>
          <p:cNvPr id="15" name="Text Placeholder 6">
            <a:extLst>
              <a:ext uri="{FF2B5EF4-FFF2-40B4-BE49-F238E27FC236}">
                <a16:creationId xmlns:a16="http://schemas.microsoft.com/office/drawing/2014/main" id="{676FED0A-7CDA-1848-873F-C0B199533AC6}"/>
              </a:ext>
            </a:extLst>
          </p:cNvPr>
          <p:cNvSpPr>
            <a:spLocks noGrp="1"/>
          </p:cNvSpPr>
          <p:nvPr>
            <p:ph type="body" sz="quarter" idx="11" hasCustomPrompt="1"/>
          </p:nvPr>
        </p:nvSpPr>
        <p:spPr>
          <a:xfrm>
            <a:off x="719702" y="521955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Presenter Title</a:t>
            </a:r>
          </a:p>
        </p:txBody>
      </p:sp>
      <p:sp>
        <p:nvSpPr>
          <p:cNvPr id="17" name="Text Placeholder 7">
            <a:extLst>
              <a:ext uri="{FF2B5EF4-FFF2-40B4-BE49-F238E27FC236}">
                <a16:creationId xmlns:a16="http://schemas.microsoft.com/office/drawing/2014/main" id="{1A0EEA11-9B6F-D546-AED8-D652003A77D9}"/>
              </a:ext>
            </a:extLst>
          </p:cNvPr>
          <p:cNvSpPr>
            <a:spLocks noGrp="1"/>
          </p:cNvSpPr>
          <p:nvPr>
            <p:ph type="body" sz="quarter" idx="12" hasCustomPrompt="1"/>
          </p:nvPr>
        </p:nvSpPr>
        <p:spPr>
          <a:xfrm>
            <a:off x="719702" y="543084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Presented to Lorem Ipsum</a:t>
            </a:r>
          </a:p>
        </p:txBody>
      </p:sp>
      <p:sp>
        <p:nvSpPr>
          <p:cNvPr id="18" name="Text Placeholder 8">
            <a:extLst>
              <a:ext uri="{FF2B5EF4-FFF2-40B4-BE49-F238E27FC236}">
                <a16:creationId xmlns:a16="http://schemas.microsoft.com/office/drawing/2014/main" id="{729E5133-F5DD-4240-A684-28F212676ACA}"/>
              </a:ext>
            </a:extLst>
          </p:cNvPr>
          <p:cNvSpPr>
            <a:spLocks noGrp="1"/>
          </p:cNvSpPr>
          <p:nvPr>
            <p:ph type="body" sz="quarter" idx="13" hasCustomPrompt="1"/>
          </p:nvPr>
        </p:nvSpPr>
        <p:spPr>
          <a:xfrm>
            <a:off x="719702" y="5662304"/>
            <a:ext cx="3545361" cy="290711"/>
          </a:xfrm>
          <a:prstGeom prst="rect">
            <a:avLst/>
          </a:prstGeom>
        </p:spPr>
        <p:txBody>
          <a:bodyPr lIns="0" rIns="0"/>
          <a:lstStyle>
            <a:lvl1pPr marL="0" indent="0">
              <a:buNone/>
              <a:defRPr sz="1600">
                <a:solidFill>
                  <a:schemeClr val="bg1"/>
                </a:solidFill>
                <a:latin typeface="+mn-lt"/>
              </a:defRPr>
            </a:lvl1pPr>
          </a:lstStyle>
          <a:p>
            <a:r>
              <a:rPr lang="en-US" dirty="0"/>
              <a:t>Date 00/00/00</a:t>
            </a:r>
          </a:p>
        </p:txBody>
      </p:sp>
    </p:spTree>
    <p:extLst>
      <p:ext uri="{BB962C8B-B14F-4D97-AF65-F5344CB8AC3E}">
        <p14:creationId xmlns:p14="http://schemas.microsoft.com/office/powerpoint/2010/main" val="1734376964"/>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bg>
      <p:bgPr>
        <a:solidFill>
          <a:schemeClr val="accent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CDD8FA8-BF97-4692-A05A-47F2C907A6BD}"/>
              </a:ext>
            </a:extLst>
          </p:cNvPr>
          <p:cNvSpPr/>
          <p:nvPr/>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CB48358-8C6C-484E-B944-7B5E17AB52AB}"/>
              </a:ext>
            </a:extLst>
          </p:cNvPr>
          <p:cNvGrpSpPr/>
          <p:nvPr userDrawn="1"/>
        </p:nvGrpSpPr>
        <p:grpSpPr>
          <a:xfrm>
            <a:off x="1588" y="-3175"/>
            <a:ext cx="12188825" cy="6864350"/>
            <a:chOff x="1588" y="-3175"/>
            <a:chExt cx="12188825" cy="6864350"/>
          </a:xfrm>
        </p:grpSpPr>
        <p:sp>
          <p:nvSpPr>
            <p:cNvPr id="9" name="Freeform 859">
              <a:extLst>
                <a:ext uri="{FF2B5EF4-FFF2-40B4-BE49-F238E27FC236}">
                  <a16:creationId xmlns:a16="http://schemas.microsoft.com/office/drawing/2014/main" id="{F7DD2B9D-F5E6-470B-94A6-51B61F66D623}"/>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88E05693-CAC3-4D6A-A72E-2A410DC55C0C}"/>
                </a:ext>
              </a:extLst>
            </p:cNvPr>
            <p:cNvSpPr/>
            <p:nvPr userDrawn="1"/>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A9578B5F-2C11-9848-B79D-B1F72D7AEFC5}"/>
              </a:ext>
            </a:extLst>
          </p:cNvPr>
          <p:cNvSpPr>
            <a:spLocks noGrp="1"/>
          </p:cNvSpPr>
          <p:nvPr>
            <p:ph type="pic" sz="quarter" idx="10" hasCustomPrompt="1"/>
          </p:nvPr>
        </p:nvSpPr>
        <p:spPr>
          <a:xfrm>
            <a:off x="346668" y="382588"/>
            <a:ext cx="11435024" cy="5848350"/>
          </a:xfrm>
          <a:prstGeom prst="rect">
            <a:avLst/>
          </a:prstGeom>
        </p:spPr>
        <p:txBody>
          <a:bodyPr/>
          <a:lstStyle>
            <a:lvl1pPr marL="0" indent="0" algn="ctr">
              <a:lnSpc>
                <a:spcPct val="85000"/>
              </a:lnSpc>
              <a:spcBef>
                <a:spcPts val="0"/>
              </a:spcBef>
              <a:buNone/>
              <a:defRPr>
                <a:solidFill>
                  <a:schemeClr val="accent2"/>
                </a:solidFill>
              </a:defRPr>
            </a:lvl1pPr>
          </a:lstStyle>
          <a:p>
            <a:r>
              <a:rPr lang="en-US" dirty="0"/>
              <a:t>Go to Insert &gt; Pictures and select picture file. </a:t>
            </a:r>
            <a:br>
              <a:rPr lang="en-US" dirty="0"/>
            </a:br>
            <a:r>
              <a:rPr lang="en-US" dirty="0"/>
              <a:t>On Mac: Set transparency to 50%. </a:t>
            </a:r>
            <a:br>
              <a:rPr lang="en-US" dirty="0"/>
            </a:br>
            <a:r>
              <a:rPr lang="en-US" dirty="0"/>
              <a:t>On PC: Use Format Painter to transfer transparency </a:t>
            </a:r>
            <a:br>
              <a:rPr lang="en-US" dirty="0"/>
            </a:br>
            <a:r>
              <a:rPr lang="en-US" dirty="0"/>
              <a:t>from example image on slide 2 of this template.</a:t>
            </a:r>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FFD75BD8-BED2-4018-8831-227788DBD06A}"/>
              </a:ext>
            </a:extLst>
          </p:cNvPr>
          <p:cNvPicPr>
            <a:picLocks noChangeAspect="1"/>
          </p:cNvPicPr>
          <p:nvPr/>
        </p:nvPicPr>
        <p:blipFill>
          <a:blip r:embed="rId2"/>
          <a:stretch>
            <a:fillRect/>
          </a:stretch>
        </p:blipFill>
        <p:spPr>
          <a:xfrm>
            <a:off x="384510" y="6343470"/>
            <a:ext cx="2788920" cy="392188"/>
          </a:xfrm>
          <a:prstGeom prst="rect">
            <a:avLst/>
          </a:prstGeom>
        </p:spPr>
      </p:pic>
      <p:cxnSp>
        <p:nvCxnSpPr>
          <p:cNvPr id="13" name="Straight Connector 12">
            <a:extLst>
              <a:ext uri="{FF2B5EF4-FFF2-40B4-BE49-F238E27FC236}">
                <a16:creationId xmlns:a16="http://schemas.microsoft.com/office/drawing/2014/main" id="{A7543381-295A-4452-B9A3-6CB7FD08DB22}"/>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Picture 15">
            <a:extLst>
              <a:ext uri="{FF2B5EF4-FFF2-40B4-BE49-F238E27FC236}">
                <a16:creationId xmlns:a16="http://schemas.microsoft.com/office/drawing/2014/main" id="{71C66F95-BD2D-4776-BC5D-9751A518E6EC}"/>
              </a:ext>
            </a:extLst>
          </p:cNvPr>
          <p:cNvPicPr>
            <a:picLocks noChangeAspect="1"/>
          </p:cNvPicPr>
          <p:nvPr userDrawn="1"/>
        </p:nvPicPr>
        <p:blipFill>
          <a:blip r:embed="rId2"/>
          <a:stretch>
            <a:fillRect/>
          </a:stretch>
        </p:blipFill>
        <p:spPr>
          <a:xfrm>
            <a:off x="384510" y="6343470"/>
            <a:ext cx="2788920" cy="392188"/>
          </a:xfrm>
          <a:prstGeom prst="rect">
            <a:avLst/>
          </a:prstGeom>
        </p:spPr>
      </p:pic>
      <p:sp>
        <p:nvSpPr>
          <p:cNvPr id="14" name="Title 1">
            <a:extLst>
              <a:ext uri="{FF2B5EF4-FFF2-40B4-BE49-F238E27FC236}">
                <a16:creationId xmlns:a16="http://schemas.microsoft.com/office/drawing/2014/main" id="{E0C92C78-E62E-BC49-B650-548A8017DEF3}"/>
              </a:ext>
            </a:extLst>
          </p:cNvPr>
          <p:cNvSpPr>
            <a:spLocks noGrp="1"/>
          </p:cNvSpPr>
          <p:nvPr>
            <p:ph type="ctrTitle" hasCustomPrompt="1"/>
          </p:nvPr>
        </p:nvSpPr>
        <p:spPr>
          <a:xfrm>
            <a:off x="719702" y="1384706"/>
            <a:ext cx="10515600" cy="2014537"/>
          </a:xfrm>
          <a:prstGeom prst="rect">
            <a:avLst/>
          </a:prstGeom>
        </p:spPr>
        <p:txBody>
          <a:bodyPr lIns="0" rIns="0" anchor="b"/>
          <a:lstStyle>
            <a:lvl1pPr algn="l">
              <a:lnSpc>
                <a:spcPct val="65000"/>
              </a:lnSpc>
              <a:defRPr sz="6000" b="1" i="0" cap="all" baseline="0">
                <a:solidFill>
                  <a:schemeClr val="bg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a:t>
            </a:r>
            <a:br>
              <a:rPr lang="en-US" dirty="0"/>
            </a:br>
            <a:r>
              <a:rPr lang="en-US" dirty="0"/>
              <a:t>SLIDE STYLE w/ image</a:t>
            </a:r>
          </a:p>
        </p:txBody>
      </p:sp>
      <p:pic>
        <p:nvPicPr>
          <p:cNvPr id="15" name="Picture 14">
            <a:extLst>
              <a:ext uri="{FF2B5EF4-FFF2-40B4-BE49-F238E27FC236}">
                <a16:creationId xmlns:a16="http://schemas.microsoft.com/office/drawing/2014/main" id="{F114FBCE-07F0-564C-AF72-CFB5912CB3FE}"/>
              </a:ext>
            </a:extLst>
          </p:cNvPr>
          <p:cNvPicPr>
            <a:picLocks noChangeAspect="1"/>
          </p:cNvPicPr>
          <p:nvPr userDrawn="1"/>
        </p:nvPicPr>
        <p:blipFill>
          <a:blip r:embed="rId3"/>
          <a:stretch>
            <a:fillRect/>
          </a:stretch>
        </p:blipFill>
        <p:spPr>
          <a:xfrm>
            <a:off x="719702" y="3399501"/>
            <a:ext cx="1209208" cy="870898"/>
          </a:xfrm>
          <a:prstGeom prst="rect">
            <a:avLst/>
          </a:prstGeom>
        </p:spPr>
      </p:pic>
      <p:sp>
        <p:nvSpPr>
          <p:cNvPr id="17" name="Text Placeholder 5">
            <a:extLst>
              <a:ext uri="{FF2B5EF4-FFF2-40B4-BE49-F238E27FC236}">
                <a16:creationId xmlns:a16="http://schemas.microsoft.com/office/drawing/2014/main" id="{03964729-C203-3344-86EC-DECED1EFCC90}"/>
              </a:ext>
            </a:extLst>
          </p:cNvPr>
          <p:cNvSpPr>
            <a:spLocks noGrp="1"/>
          </p:cNvSpPr>
          <p:nvPr>
            <p:ph type="body" sz="quarter" idx="11" hasCustomPrompt="1"/>
          </p:nvPr>
        </p:nvSpPr>
        <p:spPr>
          <a:xfrm>
            <a:off x="720176" y="5014082"/>
            <a:ext cx="3544888" cy="225083"/>
          </a:xfrm>
          <a:prstGeom prst="rect">
            <a:avLst/>
          </a:prstGeom>
        </p:spPr>
        <p:txBody>
          <a:bodyPr lIns="0" rIns="0"/>
          <a:lstStyle>
            <a:lvl1pPr marL="0" indent="0">
              <a:buNone/>
              <a:defRPr sz="1600">
                <a:solidFill>
                  <a:schemeClr val="bg1"/>
                </a:solidFill>
                <a:latin typeface="+mn-lt"/>
              </a:defRPr>
            </a:lvl1pPr>
          </a:lstStyle>
          <a:p>
            <a:r>
              <a:rPr lang="en-US" dirty="0"/>
              <a:t>Presenter Name</a:t>
            </a:r>
          </a:p>
        </p:txBody>
      </p:sp>
      <p:sp>
        <p:nvSpPr>
          <p:cNvPr id="18" name="Text Placeholder 6">
            <a:extLst>
              <a:ext uri="{FF2B5EF4-FFF2-40B4-BE49-F238E27FC236}">
                <a16:creationId xmlns:a16="http://schemas.microsoft.com/office/drawing/2014/main" id="{787C45D3-75F9-7B4F-B7C0-F5C4D18A0023}"/>
              </a:ext>
            </a:extLst>
          </p:cNvPr>
          <p:cNvSpPr>
            <a:spLocks noGrp="1"/>
          </p:cNvSpPr>
          <p:nvPr>
            <p:ph type="body" sz="quarter" idx="12" hasCustomPrompt="1"/>
          </p:nvPr>
        </p:nvSpPr>
        <p:spPr>
          <a:xfrm>
            <a:off x="719702" y="521955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Presenter Title</a:t>
            </a:r>
          </a:p>
        </p:txBody>
      </p:sp>
      <p:sp>
        <p:nvSpPr>
          <p:cNvPr id="21" name="Text Placeholder 7">
            <a:extLst>
              <a:ext uri="{FF2B5EF4-FFF2-40B4-BE49-F238E27FC236}">
                <a16:creationId xmlns:a16="http://schemas.microsoft.com/office/drawing/2014/main" id="{E2108129-156C-824A-8480-3C9FD221CC5F}"/>
              </a:ext>
            </a:extLst>
          </p:cNvPr>
          <p:cNvSpPr>
            <a:spLocks noGrp="1"/>
          </p:cNvSpPr>
          <p:nvPr>
            <p:ph type="body" sz="quarter" idx="13" hasCustomPrompt="1"/>
          </p:nvPr>
        </p:nvSpPr>
        <p:spPr>
          <a:xfrm>
            <a:off x="719702" y="543084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Presented to Lorem Ipsum</a:t>
            </a:r>
          </a:p>
        </p:txBody>
      </p:sp>
      <p:sp>
        <p:nvSpPr>
          <p:cNvPr id="22" name="Text Placeholder 8">
            <a:extLst>
              <a:ext uri="{FF2B5EF4-FFF2-40B4-BE49-F238E27FC236}">
                <a16:creationId xmlns:a16="http://schemas.microsoft.com/office/drawing/2014/main" id="{9506257A-82F7-D44F-884F-6DA1FCEB823A}"/>
              </a:ext>
            </a:extLst>
          </p:cNvPr>
          <p:cNvSpPr>
            <a:spLocks noGrp="1"/>
          </p:cNvSpPr>
          <p:nvPr>
            <p:ph type="body" sz="quarter" idx="14" hasCustomPrompt="1"/>
          </p:nvPr>
        </p:nvSpPr>
        <p:spPr>
          <a:xfrm>
            <a:off x="719702" y="5662304"/>
            <a:ext cx="3545361" cy="290711"/>
          </a:xfrm>
          <a:prstGeom prst="rect">
            <a:avLst/>
          </a:prstGeom>
        </p:spPr>
        <p:txBody>
          <a:bodyPr lIns="0" rIns="0"/>
          <a:lstStyle>
            <a:lvl1pPr marL="0" indent="0">
              <a:buNone/>
              <a:defRPr sz="1600">
                <a:solidFill>
                  <a:schemeClr val="bg1"/>
                </a:solidFill>
                <a:latin typeface="+mn-lt"/>
              </a:defRPr>
            </a:lvl1pPr>
          </a:lstStyle>
          <a:p>
            <a:r>
              <a:rPr lang="en-US" dirty="0"/>
              <a:t>Date 00/00/00</a:t>
            </a:r>
          </a:p>
        </p:txBody>
      </p:sp>
    </p:spTree>
    <p:extLst>
      <p:ext uri="{BB962C8B-B14F-4D97-AF65-F5344CB8AC3E}">
        <p14:creationId xmlns:p14="http://schemas.microsoft.com/office/powerpoint/2010/main" val="22195610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sition Slide">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920B55-A2F1-4879-9B41-31B442109CDF}"/>
              </a:ext>
            </a:extLst>
          </p:cNvPr>
          <p:cNvGrpSpPr/>
          <p:nvPr userDrawn="1"/>
        </p:nvGrpSpPr>
        <p:grpSpPr>
          <a:xfrm>
            <a:off x="1588" y="-3175"/>
            <a:ext cx="12188825" cy="6864350"/>
            <a:chOff x="1588" y="-3175"/>
            <a:chExt cx="12188825" cy="6864350"/>
          </a:xfrm>
        </p:grpSpPr>
        <p:sp>
          <p:nvSpPr>
            <p:cNvPr id="8" name="Freeform 859">
              <a:extLst>
                <a:ext uri="{FF2B5EF4-FFF2-40B4-BE49-F238E27FC236}">
                  <a16:creationId xmlns:a16="http://schemas.microsoft.com/office/drawing/2014/main" id="{4C448F17-3341-488D-92B3-103B6333CF14}"/>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00A72F57-83C4-4BEB-B6CE-9D2071FA126C}"/>
                </a:ext>
              </a:extLst>
            </p:cNvPr>
            <p:cNvSpPr/>
            <p:nvPr userDrawn="1"/>
          </p:nvSpPr>
          <p:spPr>
            <a:xfrm>
              <a:off x="346668" y="381000"/>
              <a:ext cx="11435024" cy="58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BF32676-6178-426F-89C4-857D6564EA17}"/>
              </a:ext>
            </a:extLst>
          </p:cNvPr>
          <p:cNvSpPr/>
          <p:nvPr/>
        </p:nvSpPr>
        <p:spPr>
          <a:xfrm>
            <a:off x="346668" y="381000"/>
            <a:ext cx="11435024" cy="58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11" name="Title 1">
            <a:extLst>
              <a:ext uri="{FF2B5EF4-FFF2-40B4-BE49-F238E27FC236}">
                <a16:creationId xmlns:a16="http://schemas.microsoft.com/office/drawing/2014/main" id="{8A6D61C8-AE93-6F45-AD16-93DD81EC5561}"/>
              </a:ext>
            </a:extLst>
          </p:cNvPr>
          <p:cNvSpPr>
            <a:spLocks noGrp="1"/>
          </p:cNvSpPr>
          <p:nvPr>
            <p:ph type="ctrTitle" hasCustomPrompt="1"/>
          </p:nvPr>
        </p:nvSpPr>
        <p:spPr>
          <a:xfrm>
            <a:off x="720176" y="2099817"/>
            <a:ext cx="10515600" cy="2014537"/>
          </a:xfrm>
          <a:prstGeom prst="rect">
            <a:avLst/>
          </a:prstGeom>
        </p:spPr>
        <p:txBody>
          <a:bodyPr lIns="0" rIns="0" anchor="b"/>
          <a:lstStyle>
            <a:lvl1pPr algn="l">
              <a:lnSpc>
                <a:spcPct val="65000"/>
              </a:lnSpc>
              <a:defRPr sz="6000" b="1" i="0" cap="all" baseline="0">
                <a:solidFill>
                  <a:schemeClr val="accent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a:t>
            </a:r>
            <a:br>
              <a:rPr lang="en-US" dirty="0"/>
            </a:br>
            <a:r>
              <a:rPr lang="en-US" dirty="0"/>
              <a:t>SLIDE STYLE</a:t>
            </a:r>
          </a:p>
        </p:txBody>
      </p:sp>
      <p:pic>
        <p:nvPicPr>
          <p:cNvPr id="12" name="Picture 11">
            <a:extLst>
              <a:ext uri="{FF2B5EF4-FFF2-40B4-BE49-F238E27FC236}">
                <a16:creationId xmlns:a16="http://schemas.microsoft.com/office/drawing/2014/main" id="{60BA085D-C4D3-1B44-9829-1058877690AB}"/>
              </a:ext>
            </a:extLst>
          </p:cNvPr>
          <p:cNvPicPr>
            <a:picLocks noChangeAspect="1"/>
          </p:cNvPicPr>
          <p:nvPr/>
        </p:nvPicPr>
        <p:blipFill>
          <a:blip r:embed="rId2"/>
          <a:stretch>
            <a:fillRect/>
          </a:stretch>
        </p:blipFill>
        <p:spPr>
          <a:xfrm>
            <a:off x="720176" y="4114354"/>
            <a:ext cx="1209208" cy="871413"/>
          </a:xfrm>
          <a:prstGeom prst="rect">
            <a:avLst/>
          </a:prstGeom>
        </p:spPr>
      </p:pic>
      <p:pic>
        <p:nvPicPr>
          <p:cNvPr id="10" name="Picture 9">
            <a:extLst>
              <a:ext uri="{FF2B5EF4-FFF2-40B4-BE49-F238E27FC236}">
                <a16:creationId xmlns:a16="http://schemas.microsoft.com/office/drawing/2014/main" id="{84469A9B-07B8-46F1-A194-B1ECE6964DFC}"/>
              </a:ext>
            </a:extLst>
          </p:cNvPr>
          <p:cNvPicPr>
            <a:picLocks noChangeAspect="1"/>
          </p:cNvPicPr>
          <p:nvPr/>
        </p:nvPicPr>
        <p:blipFill>
          <a:blip r:embed="rId3"/>
          <a:stretch>
            <a:fillRect/>
          </a:stretch>
        </p:blipFill>
        <p:spPr>
          <a:xfrm>
            <a:off x="384510" y="6343470"/>
            <a:ext cx="2788920" cy="392188"/>
          </a:xfrm>
          <a:prstGeom prst="rect">
            <a:avLst/>
          </a:prstGeom>
        </p:spPr>
      </p:pic>
      <p:cxnSp>
        <p:nvCxnSpPr>
          <p:cNvPr id="15" name="Straight Connector 14">
            <a:extLst>
              <a:ext uri="{FF2B5EF4-FFF2-40B4-BE49-F238E27FC236}">
                <a16:creationId xmlns:a16="http://schemas.microsoft.com/office/drawing/2014/main" id="{D215CF15-5850-4035-A9C0-1365AB8CFDFC}"/>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52FC67E5-8967-45F5-95FB-AC953BC991BC}"/>
              </a:ext>
            </a:extLst>
          </p:cNvPr>
          <p:cNvPicPr>
            <a:picLocks noChangeAspect="1"/>
          </p:cNvPicPr>
          <p:nvPr userDrawn="1"/>
        </p:nvPicPr>
        <p:blipFill>
          <a:blip r:embed="rId3"/>
          <a:stretch>
            <a:fillRect/>
          </a:stretch>
        </p:blipFill>
        <p:spPr>
          <a:xfrm>
            <a:off x="384510" y="6343470"/>
            <a:ext cx="2788920" cy="392188"/>
          </a:xfrm>
          <a:prstGeom prst="rect">
            <a:avLst/>
          </a:prstGeom>
        </p:spPr>
      </p:pic>
    </p:spTree>
    <p:extLst>
      <p:ext uri="{BB962C8B-B14F-4D97-AF65-F5344CB8AC3E}">
        <p14:creationId xmlns:p14="http://schemas.microsoft.com/office/powerpoint/2010/main" val="7269784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mpty Content Slid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2DDFDE7-375F-314B-9A1C-60025A97E48B}"/>
              </a:ext>
            </a:extLst>
          </p:cNvPr>
          <p:cNvSpPr>
            <a:spLocks noGrp="1"/>
          </p:cNvSpPr>
          <p:nvPr>
            <p:ph type="body" sz="quarter" idx="14" hasCustomPrompt="1"/>
          </p:nvPr>
        </p:nvSpPr>
        <p:spPr>
          <a:xfrm>
            <a:off x="6096000" y="1"/>
            <a:ext cx="5677689"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7" name="Slide Number Placeholder 7">
            <a:extLst>
              <a:ext uri="{FF2B5EF4-FFF2-40B4-BE49-F238E27FC236}">
                <a16:creationId xmlns:a16="http://schemas.microsoft.com/office/drawing/2014/main" id="{CFACAECB-AFA0-4049-8E85-0D6E590ABF71}"/>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05730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with Bullet Color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102870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solidFill>
                  <a:schemeClr val="tx1"/>
                </a:solidFill>
              </a:defRPr>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0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0" name="Text Placeholder 3">
            <a:extLst>
              <a:ext uri="{FF2B5EF4-FFF2-40B4-BE49-F238E27FC236}">
                <a16:creationId xmlns:a16="http://schemas.microsoft.com/office/drawing/2014/main" id="{E34C71EA-2D7E-D345-A1D9-583E57427CAB}"/>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9ABE7F86-52FE-4EEC-B4F0-9A83442B5DD5}"/>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104801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6058445" cy="326440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217"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7" name="Picture Placeholder 6">
            <a:extLst>
              <a:ext uri="{FF2B5EF4-FFF2-40B4-BE49-F238E27FC236}">
                <a16:creationId xmlns:a16="http://schemas.microsoft.com/office/drawing/2014/main" id="{DC79799D-58D1-4E48-9F48-17EB18722F80}"/>
              </a:ext>
            </a:extLst>
          </p:cNvPr>
          <p:cNvSpPr>
            <a:spLocks noGrp="1"/>
          </p:cNvSpPr>
          <p:nvPr>
            <p:ph type="pic" sz="quarter" idx="15"/>
          </p:nvPr>
        </p:nvSpPr>
        <p:spPr>
          <a:xfrm>
            <a:off x="7467600" y="2487168"/>
            <a:ext cx="3771900" cy="3264408"/>
          </a:xfrm>
          <a:prstGeom prst="rect">
            <a:avLst/>
          </a:prstGeom>
        </p:spPr>
        <p:txBody>
          <a:bodyPr/>
          <a:lstStyle>
            <a:lvl1pPr marL="0" indent="0" algn="ctr">
              <a:buNone/>
              <a:defRPr/>
            </a:lvl1pPr>
          </a:lstStyle>
          <a:p>
            <a:r>
              <a:rPr lang="en-US"/>
              <a:t>Click icon to add picture</a:t>
            </a:r>
          </a:p>
        </p:txBody>
      </p:sp>
      <p:sp>
        <p:nvSpPr>
          <p:cNvPr id="9" name="Text Placeholder 3">
            <a:extLst>
              <a:ext uri="{FF2B5EF4-FFF2-40B4-BE49-F238E27FC236}">
                <a16:creationId xmlns:a16="http://schemas.microsoft.com/office/drawing/2014/main" id="{CF70D4B3-0A4C-8648-9EAC-FABE0EF3A60E}"/>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807CD486-942D-4380-81DD-A0BAC7A57A27}"/>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157537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with Tab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6058445" cy="326440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0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5" name="Table Placeholder 4">
            <a:extLst>
              <a:ext uri="{FF2B5EF4-FFF2-40B4-BE49-F238E27FC236}">
                <a16:creationId xmlns:a16="http://schemas.microsoft.com/office/drawing/2014/main" id="{2D9B7376-5B45-8545-A711-F1B84186DE7E}"/>
              </a:ext>
            </a:extLst>
          </p:cNvPr>
          <p:cNvSpPr>
            <a:spLocks noGrp="1"/>
          </p:cNvSpPr>
          <p:nvPr>
            <p:ph type="tbl" sz="quarter" idx="15"/>
          </p:nvPr>
        </p:nvSpPr>
        <p:spPr>
          <a:xfrm>
            <a:off x="7467600" y="2487168"/>
            <a:ext cx="3771900" cy="3264408"/>
          </a:xfrm>
          <a:prstGeom prst="rect">
            <a:avLst/>
          </a:prstGeom>
        </p:spPr>
        <p:txBody>
          <a:bodyPr/>
          <a:lstStyle>
            <a:lvl1pPr marL="0" indent="0" algn="ctr">
              <a:buNone/>
              <a:defRPr/>
            </a:lvl1pPr>
          </a:lstStyle>
          <a:p>
            <a:r>
              <a:rPr lang="en-US"/>
              <a:t>Click icon to add table</a:t>
            </a:r>
          </a:p>
        </p:txBody>
      </p:sp>
      <p:sp>
        <p:nvSpPr>
          <p:cNvPr id="9" name="Text Placeholder 3">
            <a:extLst>
              <a:ext uri="{FF2B5EF4-FFF2-40B4-BE49-F238E27FC236}">
                <a16:creationId xmlns:a16="http://schemas.microsoft.com/office/drawing/2014/main" id="{5F79CDF2-4AA7-9F42-ABCB-4510703DEB0A}"/>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B43BC3E4-461C-4F90-A80E-0FEEABE3529E}"/>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75580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with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6058445" cy="326440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0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0" name="Chart Placeholder 9">
            <a:extLst>
              <a:ext uri="{FF2B5EF4-FFF2-40B4-BE49-F238E27FC236}">
                <a16:creationId xmlns:a16="http://schemas.microsoft.com/office/drawing/2014/main" id="{0FE68864-401E-7F4B-8057-2363DC18B02B}"/>
              </a:ext>
            </a:extLst>
          </p:cNvPr>
          <p:cNvSpPr>
            <a:spLocks noGrp="1"/>
          </p:cNvSpPr>
          <p:nvPr>
            <p:ph type="chart" sz="quarter" idx="15"/>
          </p:nvPr>
        </p:nvSpPr>
        <p:spPr>
          <a:xfrm>
            <a:off x="7467600" y="2487168"/>
            <a:ext cx="3771900" cy="3264408"/>
          </a:xfrm>
          <a:prstGeom prst="rect">
            <a:avLst/>
          </a:prstGeom>
        </p:spPr>
        <p:txBody>
          <a:bodyPr/>
          <a:lstStyle>
            <a:lvl1pPr marL="0" indent="0">
              <a:buNone/>
              <a:defRPr/>
            </a:lvl1pPr>
          </a:lstStyle>
          <a:p>
            <a:r>
              <a:rPr lang="en-US" dirty="0"/>
              <a:t>Click icon to add chart</a:t>
            </a:r>
          </a:p>
        </p:txBody>
      </p:sp>
      <p:sp>
        <p:nvSpPr>
          <p:cNvPr id="9" name="Text Placeholder 3">
            <a:extLst>
              <a:ext uri="{FF2B5EF4-FFF2-40B4-BE49-F238E27FC236}">
                <a16:creationId xmlns:a16="http://schemas.microsoft.com/office/drawing/2014/main" id="{9B94F009-B3E4-A64D-AC57-185958455E3A}"/>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4" name="Slide Number Placeholder 7">
            <a:extLst>
              <a:ext uri="{FF2B5EF4-FFF2-40B4-BE49-F238E27FC236}">
                <a16:creationId xmlns:a16="http://schemas.microsoft.com/office/drawing/2014/main" id="{012DF8B7-8A2B-4655-9404-988C8A6DF851}"/>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340672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3B8-45B4-FA4D-A086-439A61E763C4}"/>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3">
            <a:extLst>
              <a:ext uri="{FF2B5EF4-FFF2-40B4-BE49-F238E27FC236}">
                <a16:creationId xmlns:a16="http://schemas.microsoft.com/office/drawing/2014/main" id="{E7A82AB0-B7F4-7A48-9357-ECF3AD20BD5E}"/>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2" name="Content Placeholder 2">
            <a:extLst>
              <a:ext uri="{FF2B5EF4-FFF2-40B4-BE49-F238E27FC236}">
                <a16:creationId xmlns:a16="http://schemas.microsoft.com/office/drawing/2014/main" id="{B03D5802-717F-442D-BB0B-1A817BF26F03}"/>
              </a:ext>
            </a:extLst>
          </p:cNvPr>
          <p:cNvSpPr>
            <a:spLocks noGrp="1"/>
          </p:cNvSpPr>
          <p:nvPr>
            <p:ph idx="1" hasCustomPrompt="1"/>
          </p:nvPr>
        </p:nvSpPr>
        <p:spPr>
          <a:xfrm>
            <a:off x="950976" y="2487168"/>
            <a:ext cx="50292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13" name="Text Placeholder 10">
            <a:extLst>
              <a:ext uri="{FF2B5EF4-FFF2-40B4-BE49-F238E27FC236}">
                <a16:creationId xmlns:a16="http://schemas.microsoft.com/office/drawing/2014/main" id="{1A62AE66-2E10-44E8-93A0-4798BDBDA68C}"/>
              </a:ext>
            </a:extLst>
          </p:cNvPr>
          <p:cNvSpPr>
            <a:spLocks noGrp="1"/>
          </p:cNvSpPr>
          <p:nvPr>
            <p:ph type="body" sz="quarter" idx="13" hasCustomPrompt="1"/>
          </p:nvPr>
        </p:nvSpPr>
        <p:spPr>
          <a:xfrm>
            <a:off x="950976" y="1865376"/>
            <a:ext cx="50292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4" name="Content Placeholder 2">
            <a:extLst>
              <a:ext uri="{FF2B5EF4-FFF2-40B4-BE49-F238E27FC236}">
                <a16:creationId xmlns:a16="http://schemas.microsoft.com/office/drawing/2014/main" id="{34D72248-AAC8-4011-A72C-4AD52E176275}"/>
              </a:ext>
            </a:extLst>
          </p:cNvPr>
          <p:cNvSpPr>
            <a:spLocks noGrp="1"/>
          </p:cNvSpPr>
          <p:nvPr>
            <p:ph idx="15" hasCustomPrompt="1"/>
          </p:nvPr>
        </p:nvSpPr>
        <p:spPr>
          <a:xfrm>
            <a:off x="6208776" y="2487168"/>
            <a:ext cx="50292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15" name="Text Placeholder 10">
            <a:extLst>
              <a:ext uri="{FF2B5EF4-FFF2-40B4-BE49-F238E27FC236}">
                <a16:creationId xmlns:a16="http://schemas.microsoft.com/office/drawing/2014/main" id="{BB36A2E3-9E62-4BF9-9D83-8683682A8DE9}"/>
              </a:ext>
            </a:extLst>
          </p:cNvPr>
          <p:cNvSpPr>
            <a:spLocks noGrp="1"/>
          </p:cNvSpPr>
          <p:nvPr>
            <p:ph type="body" sz="quarter" idx="16" hasCustomPrompt="1"/>
          </p:nvPr>
        </p:nvSpPr>
        <p:spPr>
          <a:xfrm>
            <a:off x="6208776" y="1865376"/>
            <a:ext cx="50292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7" name="Slide Number Placeholder 7">
            <a:extLst>
              <a:ext uri="{FF2B5EF4-FFF2-40B4-BE49-F238E27FC236}">
                <a16:creationId xmlns:a16="http://schemas.microsoft.com/office/drawing/2014/main" id="{5812C647-048E-4989-BF21-087E1D421FBA}"/>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312482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31AC2C10-686B-9741-8440-C33B96C1A342}"/>
              </a:ext>
            </a:extLst>
          </p:cNvPr>
          <p:cNvCxnSpPr>
            <a:cxnSpLocks/>
          </p:cNvCxnSpPr>
          <p:nvPr/>
        </p:nvCxnSpPr>
        <p:spPr>
          <a:xfrm flipH="1">
            <a:off x="11365829" y="6418670"/>
            <a:ext cx="120651" cy="328205"/>
          </a:xfrm>
          <a:prstGeom prst="line">
            <a:avLst/>
          </a:prstGeom>
          <a:ln w="12700" cap="rnd"/>
        </p:spPr>
        <p:style>
          <a:lnRef idx="1">
            <a:schemeClr val="accent2"/>
          </a:lnRef>
          <a:fillRef idx="0">
            <a:schemeClr val="accent2"/>
          </a:fillRef>
          <a:effectRef idx="0">
            <a:schemeClr val="accent2"/>
          </a:effectRef>
          <a:fontRef idx="minor">
            <a:schemeClr val="tx1"/>
          </a:fontRef>
        </p:style>
      </p:cxnSp>
      <p:sp>
        <p:nvSpPr>
          <p:cNvPr id="8" name="Slide Number Placeholder 7">
            <a:extLst>
              <a:ext uri="{FF2B5EF4-FFF2-40B4-BE49-F238E27FC236}">
                <a16:creationId xmlns:a16="http://schemas.microsoft.com/office/drawing/2014/main" id="{7675F254-FB74-BD49-8D1A-3F46A50EDBAA}"/>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cxnSp>
        <p:nvCxnSpPr>
          <p:cNvPr id="10" name="Straight Connector 9">
            <a:extLst>
              <a:ext uri="{FF2B5EF4-FFF2-40B4-BE49-F238E27FC236}">
                <a16:creationId xmlns:a16="http://schemas.microsoft.com/office/drawing/2014/main" id="{1F026DC1-8FF6-754E-ABF3-514AC26ACEDE}"/>
              </a:ext>
            </a:extLst>
          </p:cNvPr>
          <p:cNvCxnSpPr>
            <a:cxnSpLocks/>
          </p:cNvCxnSpPr>
          <p:nvPr/>
        </p:nvCxnSpPr>
        <p:spPr>
          <a:xfrm>
            <a:off x="418307" y="6254893"/>
            <a:ext cx="11355387"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74DC1F2-045C-254D-AF86-776273752F7D}"/>
              </a:ext>
            </a:extLst>
          </p:cNvPr>
          <p:cNvPicPr>
            <a:picLocks noChangeAspect="1"/>
          </p:cNvPicPr>
          <p:nvPr/>
        </p:nvPicPr>
        <p:blipFill>
          <a:blip r:embed="rId11"/>
          <a:stretch>
            <a:fillRect/>
          </a:stretch>
        </p:blipFill>
        <p:spPr>
          <a:xfrm>
            <a:off x="386575" y="82418"/>
            <a:ext cx="897314" cy="646648"/>
          </a:xfrm>
          <a:prstGeom prst="rect">
            <a:avLst/>
          </a:prstGeom>
        </p:spPr>
      </p:pic>
      <p:pic>
        <p:nvPicPr>
          <p:cNvPr id="20" name="Picture 19">
            <a:extLst>
              <a:ext uri="{FF2B5EF4-FFF2-40B4-BE49-F238E27FC236}">
                <a16:creationId xmlns:a16="http://schemas.microsoft.com/office/drawing/2014/main" id="{C3BAE345-FF82-476B-BEF1-4DA1D78E18A4}"/>
              </a:ext>
            </a:extLst>
          </p:cNvPr>
          <p:cNvPicPr>
            <a:picLocks noChangeAspect="1"/>
          </p:cNvPicPr>
          <p:nvPr/>
        </p:nvPicPr>
        <p:blipFill>
          <a:blip r:embed="rId12"/>
          <a:stretch>
            <a:fillRect/>
          </a:stretch>
        </p:blipFill>
        <p:spPr>
          <a:xfrm>
            <a:off x="419101" y="6410878"/>
            <a:ext cx="2267712" cy="318894"/>
          </a:xfrm>
          <a:prstGeom prst="rect">
            <a:avLst/>
          </a:prstGeom>
        </p:spPr>
      </p:pic>
      <p:sp>
        <p:nvSpPr>
          <p:cNvPr id="23" name="Footer Placeholder 2">
            <a:extLst>
              <a:ext uri="{FF2B5EF4-FFF2-40B4-BE49-F238E27FC236}">
                <a16:creationId xmlns:a16="http://schemas.microsoft.com/office/drawing/2014/main" id="{5AF2106C-FC69-4094-B0CC-4C2B258F7034}"/>
              </a:ext>
            </a:extLst>
          </p:cNvPr>
          <p:cNvSpPr txBox="1">
            <a:spLocks/>
          </p:cNvSpPr>
          <p:nvPr/>
        </p:nvSpPr>
        <p:spPr>
          <a:xfrm>
            <a:off x="10421001" y="6418670"/>
            <a:ext cx="867338" cy="30280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ncat.edu</a:t>
            </a:r>
          </a:p>
        </p:txBody>
      </p:sp>
      <p:grpSp>
        <p:nvGrpSpPr>
          <p:cNvPr id="11" name="Group 10">
            <a:extLst>
              <a:ext uri="{FF2B5EF4-FFF2-40B4-BE49-F238E27FC236}">
                <a16:creationId xmlns:a16="http://schemas.microsoft.com/office/drawing/2014/main" id="{E6837814-A818-4CE0-B743-2F58F956C0C8}"/>
              </a:ext>
            </a:extLst>
          </p:cNvPr>
          <p:cNvGrpSpPr/>
          <p:nvPr userDrawn="1"/>
        </p:nvGrpSpPr>
        <p:grpSpPr>
          <a:xfrm>
            <a:off x="0" y="0"/>
            <a:ext cx="12192000" cy="6864350"/>
            <a:chOff x="0" y="-3175"/>
            <a:chExt cx="12192000" cy="6864350"/>
          </a:xfrm>
        </p:grpSpPr>
        <p:sp>
          <p:nvSpPr>
            <p:cNvPr id="12" name="Rectangle 11">
              <a:extLst>
                <a:ext uri="{FF2B5EF4-FFF2-40B4-BE49-F238E27FC236}">
                  <a16:creationId xmlns:a16="http://schemas.microsoft.com/office/drawing/2014/main" id="{CB150A15-790B-4510-98C8-A05928C4C4E8}"/>
                </a:ext>
              </a:extLst>
            </p:cNvPr>
            <p:cNvSpPr/>
            <p:nvPr userDrawn="1"/>
          </p:nvSpPr>
          <p:spPr>
            <a:xfrm>
              <a:off x="0" y="0"/>
              <a:ext cx="12192000" cy="81554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Freeform 859">
              <a:extLst>
                <a:ext uri="{FF2B5EF4-FFF2-40B4-BE49-F238E27FC236}">
                  <a16:creationId xmlns:a16="http://schemas.microsoft.com/office/drawing/2014/main" id="{6B733BDF-0078-45A0-AF5B-FAC5C9DB8D9B}"/>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6" name="Picture 15">
            <a:extLst>
              <a:ext uri="{FF2B5EF4-FFF2-40B4-BE49-F238E27FC236}">
                <a16:creationId xmlns:a16="http://schemas.microsoft.com/office/drawing/2014/main" id="{724B550C-6451-4364-8525-B39A9CFBBFD8}"/>
              </a:ext>
            </a:extLst>
          </p:cNvPr>
          <p:cNvPicPr>
            <a:picLocks noChangeAspect="1"/>
          </p:cNvPicPr>
          <p:nvPr userDrawn="1"/>
        </p:nvPicPr>
        <p:blipFill>
          <a:blip r:embed="rId11"/>
          <a:stretch>
            <a:fillRect/>
          </a:stretch>
        </p:blipFill>
        <p:spPr>
          <a:xfrm>
            <a:off x="386575" y="82418"/>
            <a:ext cx="897314" cy="646648"/>
          </a:xfrm>
          <a:prstGeom prst="rect">
            <a:avLst/>
          </a:prstGeom>
        </p:spPr>
      </p:pic>
      <p:pic>
        <p:nvPicPr>
          <p:cNvPr id="17" name="Picture 16">
            <a:extLst>
              <a:ext uri="{FF2B5EF4-FFF2-40B4-BE49-F238E27FC236}">
                <a16:creationId xmlns:a16="http://schemas.microsoft.com/office/drawing/2014/main" id="{24C54769-CC03-48E8-9F40-156E639BF435}"/>
              </a:ext>
            </a:extLst>
          </p:cNvPr>
          <p:cNvPicPr>
            <a:picLocks noChangeAspect="1"/>
          </p:cNvPicPr>
          <p:nvPr userDrawn="1"/>
        </p:nvPicPr>
        <p:blipFill>
          <a:blip r:embed="rId12"/>
          <a:stretch>
            <a:fillRect/>
          </a:stretch>
        </p:blipFill>
        <p:spPr>
          <a:xfrm>
            <a:off x="419101" y="6410878"/>
            <a:ext cx="2267712" cy="318894"/>
          </a:xfrm>
          <a:prstGeom prst="rect">
            <a:avLst/>
          </a:prstGeom>
        </p:spPr>
      </p:pic>
      <p:cxnSp>
        <p:nvCxnSpPr>
          <p:cNvPr id="15" name="Straight Connector 14">
            <a:extLst>
              <a:ext uri="{FF2B5EF4-FFF2-40B4-BE49-F238E27FC236}">
                <a16:creationId xmlns:a16="http://schemas.microsoft.com/office/drawing/2014/main" id="{1A015D78-1231-433A-9D2A-2553EDBC1CD4}"/>
              </a:ext>
            </a:extLst>
          </p:cNvPr>
          <p:cNvCxnSpPr>
            <a:cxnSpLocks/>
          </p:cNvCxnSpPr>
          <p:nvPr userDrawn="1"/>
        </p:nvCxnSpPr>
        <p:spPr>
          <a:xfrm>
            <a:off x="418307" y="6254893"/>
            <a:ext cx="11355387"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CEE58C-356C-4577-9E62-B8614E3CA150}"/>
              </a:ext>
            </a:extLst>
          </p:cNvPr>
          <p:cNvCxnSpPr>
            <a:cxnSpLocks/>
          </p:cNvCxnSpPr>
          <p:nvPr userDrawn="1"/>
        </p:nvCxnSpPr>
        <p:spPr>
          <a:xfrm flipH="1">
            <a:off x="11365829" y="6418670"/>
            <a:ext cx="120651" cy="328205"/>
          </a:xfrm>
          <a:prstGeom prst="line">
            <a:avLst/>
          </a:prstGeom>
          <a:ln w="12700" cap="rnd"/>
        </p:spPr>
        <p:style>
          <a:lnRef idx="1">
            <a:schemeClr val="accent2"/>
          </a:lnRef>
          <a:fillRef idx="0">
            <a:schemeClr val="accent2"/>
          </a:fillRef>
          <a:effectRef idx="0">
            <a:schemeClr val="accent2"/>
          </a:effectRef>
          <a:fontRef idx="minor">
            <a:schemeClr val="tx1"/>
          </a:fontRef>
        </p:style>
      </p:cxnSp>
      <p:sp>
        <p:nvSpPr>
          <p:cNvPr id="18" name="Footer Placeholder 2">
            <a:extLst>
              <a:ext uri="{FF2B5EF4-FFF2-40B4-BE49-F238E27FC236}">
                <a16:creationId xmlns:a16="http://schemas.microsoft.com/office/drawing/2014/main" id="{25FE7EF6-0ECD-4DA1-A56A-2832612D925C}"/>
              </a:ext>
            </a:extLst>
          </p:cNvPr>
          <p:cNvSpPr txBox="1">
            <a:spLocks/>
          </p:cNvSpPr>
          <p:nvPr userDrawn="1"/>
        </p:nvSpPr>
        <p:spPr>
          <a:xfrm>
            <a:off x="10421001" y="6418670"/>
            <a:ext cx="867338" cy="30280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ncat.edu</a:t>
            </a:r>
          </a:p>
        </p:txBody>
      </p:sp>
    </p:spTree>
    <p:extLst>
      <p:ext uri="{BB962C8B-B14F-4D97-AF65-F5344CB8AC3E}">
        <p14:creationId xmlns:p14="http://schemas.microsoft.com/office/powerpoint/2010/main" val="40490330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orient="horz" pos="2160" userDrawn="1">
          <p15:clr>
            <a:srgbClr val="F26B43"/>
          </p15:clr>
        </p15:guide>
        <p15:guide id="12" pos="3840" userDrawn="1">
          <p15:clr>
            <a:srgbClr val="F26B43"/>
          </p15:clr>
        </p15:guide>
        <p15:guide id="13" pos="600" userDrawn="1">
          <p15:clr>
            <a:srgbClr val="F26B43"/>
          </p15:clr>
        </p15:guide>
        <p15:guide id="14" pos="7080" userDrawn="1">
          <p15:clr>
            <a:srgbClr val="F26B43"/>
          </p15:clr>
        </p15:guide>
        <p15:guide id="15" orient="horz" pos="816" userDrawn="1">
          <p15:clr>
            <a:srgbClr val="F26B43"/>
          </p15:clr>
        </p15:guide>
        <p15:guide id="16" orient="horz" pos="1176" userDrawn="1">
          <p15:clr>
            <a:srgbClr val="F26B43"/>
          </p15:clr>
        </p15:guide>
        <p15:guide id="17" orient="horz" pos="1560" userDrawn="1">
          <p15:clr>
            <a:srgbClr val="F26B43"/>
          </p15:clr>
        </p15:guide>
        <p15:guide id="18" orient="horz" pos="3624" userDrawn="1">
          <p15:clr>
            <a:srgbClr val="F26B43"/>
          </p15:clr>
        </p15:guide>
        <p15:guide id="19" pos="4416" userDrawn="1">
          <p15:clr>
            <a:srgbClr val="F26B43"/>
          </p15:clr>
        </p15:guide>
        <p15:guide id="20" pos="47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Reopening of campus</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a:t>C</a:t>
            </a:r>
            <a:r>
              <a:rPr lang="en-US" dirty="0" smtClean="0"/>
              <a:t>hancellor</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06/03/20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Harold L. Martin, Sr.</a:t>
            </a:r>
            <a:endParaRPr lang="en-US" dirty="0"/>
          </a:p>
        </p:txBody>
      </p:sp>
    </p:spTree>
    <p:extLst>
      <p:ext uri="{BB962C8B-B14F-4D97-AF65-F5344CB8AC3E}">
        <p14:creationId xmlns:p14="http://schemas.microsoft.com/office/powerpoint/2010/main" val="281922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Returning to campus</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a:xfrm>
            <a:off x="719702" y="5219555"/>
            <a:ext cx="4175855" cy="251069"/>
          </a:xfrm>
        </p:spPr>
        <p:txBody>
          <a:bodyPr/>
          <a:lstStyle/>
          <a:p>
            <a:r>
              <a:rPr lang="en-US" dirty="0" smtClean="0"/>
              <a:t>Interim Vice Chancellor, Human Resources</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a:xfrm>
            <a:off x="719701" y="5464385"/>
            <a:ext cx="3545361" cy="264283"/>
          </a:xfrm>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a:xfrm>
            <a:off x="719700" y="5695844"/>
            <a:ext cx="3545361" cy="290711"/>
          </a:xfrm>
        </p:spPr>
        <p:txBody>
          <a:bodyPr/>
          <a:lstStyle/>
          <a:p>
            <a:r>
              <a:rPr lang="en-US" dirty="0" smtClean="0"/>
              <a:t>06/03/20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Erickia Elbert</a:t>
            </a:r>
            <a:endParaRPr lang="en-US" dirty="0"/>
          </a:p>
        </p:txBody>
      </p:sp>
    </p:spTree>
    <p:extLst>
      <p:ext uri="{BB962C8B-B14F-4D97-AF65-F5344CB8AC3E}">
        <p14:creationId xmlns:p14="http://schemas.microsoft.com/office/powerpoint/2010/main" val="310834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p:txBody>
          <a:bodyPr/>
          <a:lstStyle/>
          <a:p>
            <a:r>
              <a:rPr lang="en-US" dirty="0"/>
              <a:t>Phase 1: May 8 – 30</a:t>
            </a:r>
          </a:p>
          <a:p>
            <a:r>
              <a:rPr lang="en-US" dirty="0" smtClean="0"/>
              <a:t>Phase </a:t>
            </a:r>
            <a:r>
              <a:rPr lang="en-US" dirty="0"/>
              <a:t>2: June 1 – 19</a:t>
            </a:r>
          </a:p>
          <a:p>
            <a:r>
              <a:rPr lang="en-US" dirty="0" smtClean="0"/>
              <a:t>Phase </a:t>
            </a:r>
            <a:r>
              <a:rPr lang="en-US" dirty="0"/>
              <a:t>2: Start no </a:t>
            </a:r>
            <a:r>
              <a:rPr lang="en-US" dirty="0" smtClean="0"/>
              <a:t>earlier</a:t>
            </a:r>
            <a:r>
              <a:rPr lang="en-US" dirty="0" smtClean="0"/>
              <a:t> </a:t>
            </a:r>
            <a:r>
              <a:rPr lang="en-US" dirty="0"/>
              <a:t>than June 22, 2020</a:t>
            </a:r>
          </a:p>
          <a:p>
            <a:r>
              <a:rPr lang="en-US" dirty="0" smtClean="0"/>
              <a:t>Phase </a:t>
            </a:r>
            <a:r>
              <a:rPr lang="en-US" dirty="0"/>
              <a:t>3: Start no </a:t>
            </a:r>
            <a:r>
              <a:rPr lang="en-US" dirty="0" smtClean="0"/>
              <a:t>earlier</a:t>
            </a:r>
            <a:r>
              <a:rPr lang="en-US" dirty="0" smtClean="0"/>
              <a:t> </a:t>
            </a:r>
            <a:r>
              <a:rPr lang="en-US" dirty="0"/>
              <a:t>than July 13, 2020</a:t>
            </a:r>
          </a:p>
          <a:p>
            <a:r>
              <a:rPr lang="en-US" dirty="0" smtClean="0"/>
              <a:t>Phase </a:t>
            </a:r>
            <a:r>
              <a:rPr lang="en-US" dirty="0"/>
              <a:t>4: Start no </a:t>
            </a:r>
            <a:r>
              <a:rPr lang="en-US" dirty="0" smtClean="0"/>
              <a:t>earlier</a:t>
            </a:r>
            <a:r>
              <a:rPr lang="en-US" dirty="0" smtClean="0"/>
              <a:t> </a:t>
            </a:r>
            <a:r>
              <a:rPr lang="en-US" dirty="0"/>
              <a:t>than August 3, 2020</a:t>
            </a:r>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Target dates</a:t>
            </a:r>
            <a:endParaRPr lang="en-US" dirty="0"/>
          </a:p>
        </p:txBody>
      </p:sp>
      <p:sp>
        <p:nvSpPr>
          <p:cNvPr id="16" name="Text Placeholder 15">
            <a:extLst>
              <a:ext uri="{FF2B5EF4-FFF2-40B4-BE49-F238E27FC236}">
                <a16:creationId xmlns:a16="http://schemas.microsoft.com/office/drawing/2014/main" id="{561B9BAE-25C5-4B69-988B-7AA77A36EFF1}"/>
              </a:ext>
            </a:extLst>
          </p:cNvPr>
          <p:cNvSpPr>
            <a:spLocks noGrp="1"/>
          </p:cNvSpPr>
          <p:nvPr>
            <p:ph type="body" sz="quarter" idx="13"/>
          </p:nvPr>
        </p:nvSpPr>
        <p:spPr/>
        <p:txBody>
          <a:bodyPr/>
          <a:lstStyle/>
          <a:p>
            <a:endParaRPr lang="en-US"/>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Returning to Campus</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11</a:t>
            </a:fld>
            <a:endParaRPr lang="en-US" dirty="0"/>
          </a:p>
        </p:txBody>
      </p:sp>
    </p:spTree>
    <p:extLst>
      <p:ext uri="{BB962C8B-B14F-4D97-AF65-F5344CB8AC3E}">
        <p14:creationId xmlns:p14="http://schemas.microsoft.com/office/powerpoint/2010/main" val="423190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435" y="5790132"/>
            <a:ext cx="11370809" cy="523220"/>
          </a:xfrm>
          <a:prstGeom prst="rect">
            <a:avLst/>
          </a:prstGeom>
          <a:solidFill>
            <a:schemeClr val="accent2"/>
          </a:solidFill>
        </p:spPr>
        <p:txBody>
          <a:bodyPr wrap="square">
            <a:spAutoFit/>
          </a:bodyPr>
          <a:lstStyle/>
          <a:p>
            <a:pPr algn="ctr"/>
            <a:r>
              <a:rPr lang="en-US" sz="1400" b="1" dirty="0" smtClean="0">
                <a:solidFill>
                  <a:schemeClr val="tx1">
                    <a:lumMod val="50000"/>
                  </a:schemeClr>
                </a:solidFill>
                <a:ea typeface="Calibri" panose="020F0502020204030204" pitchFamily="34" charset="0"/>
              </a:rPr>
              <a:t>Should continue to telework, stagger work schedules </a:t>
            </a:r>
          </a:p>
          <a:p>
            <a:pPr algn="ctr"/>
            <a:r>
              <a:rPr lang="en-US" sz="1400" b="1" dirty="0" smtClean="0">
                <a:solidFill>
                  <a:schemeClr val="tx1">
                    <a:lumMod val="50000"/>
                  </a:schemeClr>
                </a:solidFill>
                <a:ea typeface="Calibri" panose="020F0502020204030204" pitchFamily="34" charset="0"/>
              </a:rPr>
              <a:t>(workdays, start times, work hours)</a:t>
            </a:r>
          </a:p>
        </p:txBody>
      </p:sp>
      <p:sp>
        <p:nvSpPr>
          <p:cNvPr id="7" name="Rectangle 6"/>
          <p:cNvSpPr/>
          <p:nvPr/>
        </p:nvSpPr>
        <p:spPr>
          <a:xfrm>
            <a:off x="179294" y="849515"/>
            <a:ext cx="4852184" cy="400110"/>
          </a:xfrm>
          <a:prstGeom prst="rect">
            <a:avLst/>
          </a:prstGeom>
          <a:solidFill>
            <a:srgbClr val="0070C0"/>
          </a:solidFill>
        </p:spPr>
        <p:txBody>
          <a:bodyPr wrap="square">
            <a:spAutoFit/>
          </a:bodyPr>
          <a:lstStyle/>
          <a:p>
            <a:pPr algn="ctr">
              <a:spcBef>
                <a:spcPts val="600"/>
              </a:spcBef>
            </a:pPr>
            <a:r>
              <a:rPr lang="en-US"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Buildings </a:t>
            </a:r>
            <a:r>
              <a:rPr lang="en-US" sz="20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Open on Campus</a:t>
            </a:r>
          </a:p>
        </p:txBody>
      </p:sp>
      <p:grpSp>
        <p:nvGrpSpPr>
          <p:cNvPr id="12" name="Group 11"/>
          <p:cNvGrpSpPr/>
          <p:nvPr/>
        </p:nvGrpSpPr>
        <p:grpSpPr>
          <a:xfrm>
            <a:off x="5285256" y="1826178"/>
            <a:ext cx="1801905" cy="2606328"/>
            <a:chOff x="5015962" y="2110516"/>
            <a:chExt cx="1982726" cy="2729194"/>
          </a:xfrm>
        </p:grpSpPr>
        <p:grpSp>
          <p:nvGrpSpPr>
            <p:cNvPr id="13" name="Group 12">
              <a:extLst>
                <a:ext uri="{FF2B5EF4-FFF2-40B4-BE49-F238E27FC236}">
                  <a16:creationId xmlns:a16="http://schemas.microsoft.com/office/drawing/2014/main" id="{337509D2-0CBC-4371-A05E-AF36659B07F3}"/>
                </a:ext>
                <a:ext uri="{C183D7F6-B498-43B3-948B-1728B52AA6E4}">
                  <adec:decorative xmlns:adec="http://schemas.microsoft.com/office/drawing/2017/decorative" xmlns="" val="1"/>
                </a:ext>
              </a:extLst>
            </p:cNvPr>
            <p:cNvGrpSpPr/>
            <p:nvPr/>
          </p:nvGrpSpPr>
          <p:grpSpPr>
            <a:xfrm>
              <a:off x="5015962" y="2110516"/>
              <a:ext cx="1982726" cy="2729194"/>
              <a:chOff x="294254" y="4060864"/>
              <a:chExt cx="3429567" cy="2214588"/>
            </a:xfrm>
            <a:effectLst>
              <a:outerShdw blurRad="50800" dist="38100" dir="2700000" algn="tl" rotWithShape="0">
                <a:prstClr val="black">
                  <a:alpha val="20000"/>
                </a:prstClr>
              </a:outerShdw>
            </a:effectLst>
          </p:grpSpPr>
          <p:sp>
            <p:nvSpPr>
              <p:cNvPr id="18" name="Rectangle 17">
                <a:extLst>
                  <a:ext uri="{FF2B5EF4-FFF2-40B4-BE49-F238E27FC236}">
                    <a16:creationId xmlns:a16="http://schemas.microsoft.com/office/drawing/2014/main" id="{AA28CFA6-1725-41B9-AFC0-2D9C4C887905}"/>
                  </a:ext>
                </a:extLst>
              </p:cNvPr>
              <p:cNvSpPr/>
              <p:nvPr/>
            </p:nvSpPr>
            <p:spPr>
              <a:xfrm>
                <a:off x="304800" y="4060864"/>
                <a:ext cx="3419021" cy="2214588"/>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3600" b="1" dirty="0">
                  <a:latin typeface="+mj-lt"/>
                </a:endParaRPr>
              </a:p>
            </p:txBody>
          </p:sp>
          <p:sp>
            <p:nvSpPr>
              <p:cNvPr id="19" name="Rectangle 18">
                <a:extLst>
                  <a:ext uri="{FF2B5EF4-FFF2-40B4-BE49-F238E27FC236}">
                    <a16:creationId xmlns:a16="http://schemas.microsoft.com/office/drawing/2014/main" id="{AE0232FB-F1E3-4951-A55C-3F3342DF6A13}"/>
                  </a:ext>
                </a:extLst>
              </p:cNvPr>
              <p:cNvSpPr/>
              <p:nvPr/>
            </p:nvSpPr>
            <p:spPr>
              <a:xfrm>
                <a:off x="294254" y="4068604"/>
                <a:ext cx="3419021" cy="6876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Employees on Campus</a:t>
                </a:r>
                <a:endParaRPr lang="en-US" dirty="0">
                  <a:solidFill>
                    <a:schemeClr val="bg1"/>
                  </a:solidFill>
                </a:endParaRPr>
              </a:p>
            </p:txBody>
          </p:sp>
        </p:grpSp>
        <p:sp>
          <p:nvSpPr>
            <p:cNvPr id="14" name="Rectangle 13">
              <a:extLst>
                <a:ext uri="{FF2B5EF4-FFF2-40B4-BE49-F238E27FC236}">
                  <a16:creationId xmlns:a16="http://schemas.microsoft.com/office/drawing/2014/main" id="{B46D891C-8009-4D3A-AE8D-056B662B8089}"/>
                </a:ext>
              </a:extLst>
            </p:cNvPr>
            <p:cNvSpPr/>
            <p:nvPr/>
          </p:nvSpPr>
          <p:spPr>
            <a:xfrm>
              <a:off x="5371701" y="3453235"/>
              <a:ext cx="1331136" cy="276999"/>
            </a:xfrm>
            <a:prstGeom prst="rect">
              <a:avLst/>
            </a:prstGeom>
            <a:solidFill>
              <a:srgbClr val="0070C0"/>
            </a:solidFill>
          </p:spPr>
          <p:txBody>
            <a:bodyPr wrap="none">
              <a:noAutofit/>
            </a:bodyPr>
            <a:lstStyle/>
            <a:p>
              <a:pPr algn="ctr">
                <a:spcBef>
                  <a:spcPts val="600"/>
                </a:spcBef>
              </a:pPr>
              <a:r>
                <a:rPr lang="en-US" sz="1200" dirty="0" smtClean="0">
                  <a:solidFill>
                    <a:schemeClr val="bg1"/>
                  </a:solidFill>
                </a:rPr>
                <a:t>Teleworking</a:t>
              </a:r>
              <a:endParaRPr lang="en-US" sz="1200" dirty="0">
                <a:solidFill>
                  <a:schemeClr val="bg1"/>
                </a:solidFill>
              </a:endParaRPr>
            </a:p>
          </p:txBody>
        </p:sp>
        <p:sp>
          <p:nvSpPr>
            <p:cNvPr id="15" name="Rectangle 14">
              <a:extLst>
                <a:ext uri="{FF2B5EF4-FFF2-40B4-BE49-F238E27FC236}">
                  <a16:creationId xmlns:a16="http://schemas.microsoft.com/office/drawing/2014/main" id="{0A5AD744-30BD-4F9E-88ED-80B7CB0B905E}"/>
                </a:ext>
              </a:extLst>
            </p:cNvPr>
            <p:cNvSpPr/>
            <p:nvPr/>
          </p:nvSpPr>
          <p:spPr>
            <a:xfrm>
              <a:off x="5371701" y="4193874"/>
              <a:ext cx="1331136" cy="276999"/>
            </a:xfrm>
            <a:prstGeom prst="rect">
              <a:avLst/>
            </a:prstGeom>
            <a:solidFill>
              <a:srgbClr val="404040"/>
            </a:solidFill>
          </p:spPr>
          <p:txBody>
            <a:bodyPr wrap="none">
              <a:noAutofit/>
            </a:bodyPr>
            <a:lstStyle/>
            <a:p>
              <a:pPr algn="ctr">
                <a:spcBef>
                  <a:spcPts val="600"/>
                </a:spcBef>
              </a:pPr>
              <a:r>
                <a:rPr lang="en-US" sz="1200" dirty="0" smtClean="0">
                  <a:solidFill>
                    <a:schemeClr val="bg1"/>
                  </a:solidFill>
                </a:rPr>
                <a:t>On Campus</a:t>
              </a:r>
              <a:endParaRPr lang="en-US" sz="1200" dirty="0">
                <a:solidFill>
                  <a:schemeClr val="bg1"/>
                </a:solidFill>
              </a:endParaRPr>
            </a:p>
          </p:txBody>
        </p:sp>
        <p:sp>
          <p:nvSpPr>
            <p:cNvPr id="16" name="Rectangle 15">
              <a:extLst>
                <a:ext uri="{FF2B5EF4-FFF2-40B4-BE49-F238E27FC236}">
                  <a16:creationId xmlns:a16="http://schemas.microsoft.com/office/drawing/2014/main" id="{BAB1ACF7-5AEB-4633-8F49-D88B53378400}"/>
                </a:ext>
              </a:extLst>
            </p:cNvPr>
            <p:cNvSpPr/>
            <p:nvPr/>
          </p:nvSpPr>
          <p:spPr>
            <a:xfrm>
              <a:off x="5563041" y="3007603"/>
              <a:ext cx="882471" cy="430887"/>
            </a:xfrm>
            <a:prstGeom prst="rect">
              <a:avLst/>
            </a:prstGeom>
          </p:spPr>
          <p:txBody>
            <a:bodyPr wrap="square" lIns="0" tIns="0" rIns="0" bIns="0">
              <a:spAutoFit/>
            </a:bodyPr>
            <a:lstStyle/>
            <a:p>
              <a:pPr algn="ctr">
                <a:spcBef>
                  <a:spcPts val="600"/>
                </a:spcBef>
              </a:pPr>
              <a:r>
                <a:rPr lang="en-US" sz="2800" b="1" dirty="0" smtClean="0">
                  <a:solidFill>
                    <a:srgbClr val="C00000"/>
                  </a:solidFill>
                  <a:latin typeface="+mj-lt"/>
                </a:rPr>
                <a:t>80%</a:t>
              </a:r>
              <a:endParaRPr lang="en-US" sz="2800" b="1" dirty="0">
                <a:solidFill>
                  <a:srgbClr val="C00000"/>
                </a:solidFill>
                <a:latin typeface="+mj-lt"/>
              </a:endParaRPr>
            </a:p>
          </p:txBody>
        </p:sp>
        <p:sp>
          <p:nvSpPr>
            <p:cNvPr id="17" name="Rectangle 16">
              <a:extLst>
                <a:ext uri="{FF2B5EF4-FFF2-40B4-BE49-F238E27FC236}">
                  <a16:creationId xmlns:a16="http://schemas.microsoft.com/office/drawing/2014/main" id="{D47EB548-7973-4FFC-B967-63DC95FCDF00}"/>
                </a:ext>
              </a:extLst>
            </p:cNvPr>
            <p:cNvSpPr/>
            <p:nvPr/>
          </p:nvSpPr>
          <p:spPr>
            <a:xfrm>
              <a:off x="5609703" y="3778243"/>
              <a:ext cx="789145" cy="430887"/>
            </a:xfrm>
            <a:prstGeom prst="rect">
              <a:avLst/>
            </a:prstGeom>
          </p:spPr>
          <p:txBody>
            <a:bodyPr wrap="square" lIns="0" tIns="0" rIns="0" bIns="0">
              <a:spAutoFit/>
            </a:bodyPr>
            <a:lstStyle/>
            <a:p>
              <a:pPr algn="ctr">
                <a:spcBef>
                  <a:spcPts val="600"/>
                </a:spcBef>
              </a:pPr>
              <a:r>
                <a:rPr lang="en-US" sz="2800" b="1" dirty="0" smtClean="0">
                  <a:solidFill>
                    <a:srgbClr val="404040"/>
                  </a:solidFill>
                  <a:latin typeface="+mj-lt"/>
                </a:rPr>
                <a:t>20%</a:t>
              </a:r>
              <a:endParaRPr lang="en-US" sz="2800" b="1" dirty="0">
                <a:solidFill>
                  <a:srgbClr val="404040"/>
                </a:solidFill>
                <a:latin typeface="+mj-lt"/>
              </a:endParaRPr>
            </a:p>
          </p:txBody>
        </p:sp>
      </p:grpSp>
      <p:sp>
        <p:nvSpPr>
          <p:cNvPr id="20" name="Rectangle 19">
            <a:extLst>
              <a:ext uri="{FF2B5EF4-FFF2-40B4-BE49-F238E27FC236}">
                <a16:creationId xmlns:a16="http://schemas.microsoft.com/office/drawing/2014/main" id="{0A0A31DB-DD27-4F64-AB8C-EC7887B70CFD}"/>
              </a:ext>
            </a:extLst>
          </p:cNvPr>
          <p:cNvSpPr/>
          <p:nvPr/>
        </p:nvSpPr>
        <p:spPr>
          <a:xfrm>
            <a:off x="7530668" y="3693883"/>
            <a:ext cx="4243819" cy="209239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2800" b="1" dirty="0">
              <a:latin typeface="+mj-lt"/>
            </a:endParaRPr>
          </a:p>
        </p:txBody>
      </p:sp>
      <p:sp>
        <p:nvSpPr>
          <p:cNvPr id="21" name="Title 1">
            <a:extLst>
              <a:ext uri="{FF2B5EF4-FFF2-40B4-BE49-F238E27FC236}">
                <a16:creationId xmlns:a16="http://schemas.microsoft.com/office/drawing/2014/main" id="{CA98AD67-5AA4-441A-BB82-472C288413F8}"/>
              </a:ext>
            </a:extLst>
          </p:cNvPr>
          <p:cNvSpPr txBox="1">
            <a:spLocks/>
          </p:cNvSpPr>
          <p:nvPr/>
        </p:nvSpPr>
        <p:spPr>
          <a:xfrm>
            <a:off x="7530666" y="217276"/>
            <a:ext cx="4311709" cy="47243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i="1" dirty="0">
                <a:solidFill>
                  <a:schemeClr val="accent1"/>
                </a:solidFill>
                <a:latin typeface="Times New Roman" panose="02020603050405020304" pitchFamily="18" charset="0"/>
                <a:ea typeface="+mn-ea"/>
                <a:cs typeface="Times New Roman" panose="02020603050405020304" pitchFamily="18" charset="0"/>
              </a:rPr>
              <a:t>Returning </a:t>
            </a:r>
            <a:r>
              <a:rPr lang="en-US" sz="2000" b="1" i="1" dirty="0" smtClean="0">
                <a:solidFill>
                  <a:schemeClr val="accent1"/>
                </a:solidFill>
                <a:latin typeface="Times New Roman" panose="02020603050405020304" pitchFamily="18" charset="0"/>
                <a:ea typeface="+mn-ea"/>
                <a:cs typeface="Times New Roman" panose="02020603050405020304" pitchFamily="18" charset="0"/>
              </a:rPr>
              <a:t>to Campus  </a:t>
            </a:r>
            <a:endParaRPr lang="en-US" sz="2000" b="1" i="1" dirty="0">
              <a:solidFill>
                <a:schemeClr val="accent1"/>
              </a:solidFill>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9" y="1592694"/>
            <a:ext cx="4852184" cy="3777759"/>
          </a:xfrm>
          <a:prstGeom prst="rect">
            <a:avLst/>
          </a:prstGeom>
        </p:spPr>
      </p:pic>
      <p:sp>
        <p:nvSpPr>
          <p:cNvPr id="22" name="Slide Number Placeholder 1">
            <a:extLst>
              <a:ext uri="{FF2B5EF4-FFF2-40B4-BE49-F238E27FC236}">
                <a16:creationId xmlns:a16="http://schemas.microsoft.com/office/drawing/2014/main" id="{7CBB75C6-AC40-394D-8583-A51B9A8AFA2A}"/>
              </a:ext>
            </a:extLst>
          </p:cNvPr>
          <p:cNvSpPr>
            <a:spLocks noGrp="1"/>
          </p:cNvSpPr>
          <p:nvPr>
            <p:ph type="sldNum" sz="quarter" idx="4"/>
          </p:nvPr>
        </p:nvSpPr>
        <p:spPr>
          <a:xfrm>
            <a:off x="11447929" y="6418670"/>
            <a:ext cx="326558" cy="302805"/>
          </a:xfrm>
        </p:spPr>
        <p:txBody>
          <a:bodyPr/>
          <a:lstStyle/>
          <a:p>
            <a:pPr algn="ctr"/>
            <a:fld id="{11882D08-2020-DD42-8259-6AF002F7AF88}" type="slidenum">
              <a:rPr lang="en-US" b="1" smtClean="0"/>
              <a:pPr algn="ctr"/>
              <a:t>12</a:t>
            </a:fld>
            <a:endParaRPr lang="en-US" b="1" dirty="0"/>
          </a:p>
        </p:txBody>
      </p:sp>
      <p:graphicFrame>
        <p:nvGraphicFramePr>
          <p:cNvPr id="23" name="Table 22"/>
          <p:cNvGraphicFramePr>
            <a:graphicFrameLocks noGrp="1"/>
          </p:cNvGraphicFramePr>
          <p:nvPr>
            <p:extLst/>
          </p:nvPr>
        </p:nvGraphicFramePr>
        <p:xfrm>
          <a:off x="7530669" y="4036629"/>
          <a:ext cx="4243818" cy="1910830"/>
        </p:xfrm>
        <a:graphic>
          <a:graphicData uri="http://schemas.openxmlformats.org/drawingml/2006/table">
            <a:tbl>
              <a:tblPr/>
              <a:tblGrid>
                <a:gridCol w="4243818">
                  <a:extLst>
                    <a:ext uri="{9D8B030D-6E8A-4147-A177-3AD203B41FA5}">
                      <a16:colId xmlns:a16="http://schemas.microsoft.com/office/drawing/2014/main" val="3358318669"/>
                    </a:ext>
                  </a:extLst>
                </a:gridCol>
              </a:tblGrid>
              <a:tr h="641945">
                <a:tc>
                  <a:txBody>
                    <a:bodyPr/>
                    <a:lstStyle/>
                    <a:p>
                      <a:pPr algn="ctr" fontAlgn="b"/>
                      <a:r>
                        <a:rPr lang="en-US" sz="1800" b="1" i="0" u="none" strike="noStrike" kern="1200" dirty="0" smtClean="0">
                          <a:solidFill>
                            <a:schemeClr val="bg1"/>
                          </a:solidFill>
                          <a:effectLst/>
                          <a:latin typeface="Franklin Gothic Book" panose="020B0503020102020204" pitchFamily="34" charset="0"/>
                          <a:ea typeface="+mn-ea"/>
                          <a:cs typeface="+mn-cs"/>
                        </a:rPr>
                        <a:t>Executive Leadership Team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8432631"/>
                  </a:ext>
                </a:extLst>
              </a:tr>
              <a:tr h="63598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Franklin Gothic Book" panose="020B0503020102020204" pitchFamily="34" charset="0"/>
                          <a:ea typeface="+mn-ea"/>
                          <a:cs typeface="+mn-cs"/>
                        </a:rPr>
                        <a:t>Sr. Leadership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847292"/>
                  </a:ext>
                </a:extLst>
              </a:tr>
              <a:tr h="63290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Franklin Gothic Book" panose="020B0503020102020204" pitchFamily="34" charset="0"/>
                          <a:ea typeface="+mn-ea"/>
                          <a:cs typeface="+mn-cs"/>
                        </a:rPr>
                        <a:t>Other Departments</a:t>
                      </a:r>
                    </a:p>
                    <a:p>
                      <a:pPr algn="ctr" fontAlgn="b"/>
                      <a:endParaRPr lang="en-US" sz="1800" b="0"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651249"/>
                  </a:ext>
                </a:extLst>
              </a:tr>
            </a:tbl>
          </a:graphicData>
        </a:graphic>
      </p:graphicFrame>
      <p:sp>
        <p:nvSpPr>
          <p:cNvPr id="25" name="Rectangle 24"/>
          <p:cNvSpPr/>
          <p:nvPr/>
        </p:nvSpPr>
        <p:spPr>
          <a:xfrm>
            <a:off x="7530668" y="850220"/>
            <a:ext cx="4243819" cy="853567"/>
          </a:xfrm>
          <a:prstGeom prst="rect">
            <a:avLst/>
          </a:prstGeom>
          <a:solidFill>
            <a:srgbClr val="0070C0"/>
          </a:solidFill>
        </p:spPr>
        <p:txBody>
          <a:bodyPr wrap="square">
            <a:spAutoFit/>
          </a:bodyPr>
          <a:lstStyle/>
          <a:p>
            <a:pPr marR="0" lvl="0" algn="ctr">
              <a:lnSpc>
                <a:spcPct val="107000"/>
              </a:lnSpc>
              <a:spcBef>
                <a:spcPts val="0"/>
              </a:spcBef>
              <a:spcAft>
                <a:spcPts val="800"/>
              </a:spcAft>
            </a:pPr>
            <a:r>
              <a:rPr lang="en-US"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Phase 2 Groups on Campus</a:t>
            </a:r>
          </a:p>
          <a:p>
            <a:pPr marR="0" lvl="0" algn="ctr">
              <a:lnSpc>
                <a:spcPct val="107000"/>
              </a:lnSpc>
              <a:spcBef>
                <a:spcPts val="0"/>
              </a:spcBef>
              <a:spcAft>
                <a:spcPts val="800"/>
              </a:spcAft>
            </a:pPr>
            <a:r>
              <a:rPr lang="en-US"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June 1</a:t>
            </a:r>
          </a:p>
        </p:txBody>
      </p:sp>
      <p:graphicFrame>
        <p:nvGraphicFramePr>
          <p:cNvPr id="2" name="Table 1"/>
          <p:cNvGraphicFramePr>
            <a:graphicFrameLocks noGrp="1"/>
          </p:cNvGraphicFramePr>
          <p:nvPr>
            <p:extLst/>
          </p:nvPr>
        </p:nvGraphicFramePr>
        <p:xfrm>
          <a:off x="7530667" y="1687916"/>
          <a:ext cx="4243820" cy="1787566"/>
        </p:xfrm>
        <a:graphic>
          <a:graphicData uri="http://schemas.openxmlformats.org/drawingml/2006/table">
            <a:tbl>
              <a:tblPr/>
              <a:tblGrid>
                <a:gridCol w="4243820">
                  <a:extLst>
                    <a:ext uri="{9D8B030D-6E8A-4147-A177-3AD203B41FA5}">
                      <a16:colId xmlns:a16="http://schemas.microsoft.com/office/drawing/2014/main" val="493793669"/>
                    </a:ext>
                  </a:extLst>
                </a:gridCol>
              </a:tblGrid>
              <a:tr h="415563">
                <a:tc>
                  <a:txBody>
                    <a:bodyPr/>
                    <a:lstStyle/>
                    <a:p>
                      <a:pPr algn="ctr" fontAlgn="b"/>
                      <a:r>
                        <a:rPr lang="en-US" sz="1800" b="1" i="0" u="none" strike="noStrike" dirty="0" smtClean="0">
                          <a:solidFill>
                            <a:schemeClr val="bg1"/>
                          </a:solidFill>
                          <a:effectLst/>
                          <a:latin typeface="Franklin Gothic Book" panose="020B0503020102020204" pitchFamily="34" charset="0"/>
                        </a:rPr>
                        <a:t>Facilities</a:t>
                      </a:r>
                      <a:r>
                        <a:rPr lang="en-US" sz="1800" b="1" i="0" u="none" strike="noStrike" baseline="0" dirty="0" smtClean="0">
                          <a:solidFill>
                            <a:schemeClr val="bg1"/>
                          </a:solidFill>
                          <a:effectLst/>
                          <a:latin typeface="Franklin Gothic Book" panose="020B0503020102020204" pitchFamily="34" charset="0"/>
                        </a:rPr>
                        <a:t> Operations</a:t>
                      </a:r>
                      <a:endParaRPr lang="en-US" sz="1800" b="1" i="0" u="none" strike="noStrike" dirty="0">
                        <a:solidFill>
                          <a:schemeClr val="bg1"/>
                        </a:solidFill>
                        <a:effectLst/>
                        <a:latin typeface="Franklin Gothic Book" panose="020B05030201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851467193"/>
                  </a:ext>
                </a:extLst>
              </a:tr>
              <a:tr h="555745">
                <a:tc>
                  <a:txBody>
                    <a:bodyPr/>
                    <a:lstStyle/>
                    <a:p>
                      <a:pPr algn="ctr" fontAlgn="b"/>
                      <a:r>
                        <a:rPr lang="en-US" sz="1800" b="1" i="0" u="none" strike="noStrike" kern="1200" dirty="0" smtClean="0">
                          <a:solidFill>
                            <a:schemeClr val="bg1"/>
                          </a:solidFill>
                          <a:effectLst/>
                          <a:latin typeface="Franklin Gothic Book" panose="020B0503020102020204" pitchFamily="34" charset="0"/>
                          <a:ea typeface="+mn-ea"/>
                          <a:cs typeface="+mn-cs"/>
                        </a:rPr>
                        <a:t>Housekeeping</a:t>
                      </a:r>
                      <a:endParaRPr lang="en-US" sz="1800" b="1" i="0" u="none" strike="noStrike" kern="1200" dirty="0">
                        <a:solidFill>
                          <a:schemeClr val="bg1"/>
                        </a:solidFill>
                        <a:effectLst/>
                        <a:latin typeface="Franklin Gothic Book" panose="020B0503020102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521388477"/>
                  </a:ext>
                </a:extLst>
              </a:tr>
              <a:tr h="532413">
                <a:tc>
                  <a:txBody>
                    <a:bodyPr/>
                    <a:lstStyle/>
                    <a:p>
                      <a:pPr marL="0" algn="ctr" defTabSz="914400" rtl="0" eaLnBrk="1" fontAlgn="b" latinLnBrk="0" hangingPunct="1"/>
                      <a:r>
                        <a:rPr lang="en-US" sz="1800" b="1" i="0" u="none" strike="noStrike" kern="1200" dirty="0" smtClean="0">
                          <a:solidFill>
                            <a:schemeClr val="bg1"/>
                          </a:solidFill>
                          <a:effectLst/>
                          <a:latin typeface="Franklin Gothic Book" panose="020B0503020102020204" pitchFamily="34" charset="0"/>
                          <a:ea typeface="+mn-ea"/>
                          <a:cs typeface="+mn-cs"/>
                        </a:rPr>
                        <a:t>Grounds </a:t>
                      </a:r>
                      <a:endParaRPr lang="en-US" sz="1800" b="1" i="0" u="none" strike="noStrike" kern="1200" dirty="0">
                        <a:solidFill>
                          <a:schemeClr val="bg1"/>
                        </a:solidFill>
                        <a:effectLst/>
                        <a:latin typeface="Franklin Gothic Book" panose="020B0503020102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2167945905"/>
                  </a:ext>
                </a:extLst>
              </a:tr>
              <a:tr h="270749">
                <a:tc>
                  <a:txBody>
                    <a:bodyPr/>
                    <a:lstStyle/>
                    <a:p>
                      <a:pPr algn="ctr" fontAlgn="b"/>
                      <a:endParaRPr lang="en-US" sz="1800" b="0"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3842491942"/>
                  </a:ext>
                </a:extLst>
              </a:tr>
            </a:tbl>
          </a:graphicData>
        </a:graphic>
      </p:graphicFrame>
      <p:sp>
        <p:nvSpPr>
          <p:cNvPr id="26" name="Rectangle 25"/>
          <p:cNvSpPr/>
          <p:nvPr/>
        </p:nvSpPr>
        <p:spPr>
          <a:xfrm>
            <a:off x="7530667" y="3183065"/>
            <a:ext cx="4243820" cy="853567"/>
          </a:xfrm>
          <a:prstGeom prst="rect">
            <a:avLst/>
          </a:prstGeom>
          <a:solidFill>
            <a:srgbClr val="0070C0"/>
          </a:solidFill>
        </p:spPr>
        <p:txBody>
          <a:bodyPr wrap="square">
            <a:spAutoFit/>
          </a:bodyPr>
          <a:lstStyle/>
          <a:p>
            <a:pPr marR="0" lvl="0" algn="ctr">
              <a:lnSpc>
                <a:spcPct val="107000"/>
              </a:lnSpc>
              <a:spcBef>
                <a:spcPts val="0"/>
              </a:spcBef>
              <a:spcAft>
                <a:spcPts val="800"/>
              </a:spcAft>
            </a:pPr>
            <a:r>
              <a:rPr lang="en-US"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Phase 2 Groups on Campus</a:t>
            </a:r>
          </a:p>
          <a:p>
            <a:pPr marR="0" lvl="0" algn="ctr">
              <a:lnSpc>
                <a:spcPct val="107000"/>
              </a:lnSpc>
              <a:spcBef>
                <a:spcPts val="0"/>
              </a:spcBef>
              <a:spcAft>
                <a:spcPts val="800"/>
              </a:spcAft>
            </a:pPr>
            <a:r>
              <a:rPr lang="en-US"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No later than June 22</a:t>
            </a:r>
          </a:p>
        </p:txBody>
      </p:sp>
    </p:spTree>
    <p:extLst>
      <p:ext uri="{BB962C8B-B14F-4D97-AF65-F5344CB8AC3E}">
        <p14:creationId xmlns:p14="http://schemas.microsoft.com/office/powerpoint/2010/main" val="1309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962" y="2138265"/>
            <a:ext cx="7451300" cy="4914836"/>
          </a:xfrm>
        </p:spPr>
        <p:txBody>
          <a:bodyPr/>
          <a:lstStyle/>
          <a:p>
            <a:r>
              <a:rPr lang="en-US" dirty="0"/>
              <a:t>Your Safety (Guidelines To Returning Back To Campus</a:t>
            </a:r>
            <a:r>
              <a:rPr lang="en-US" dirty="0" smtClean="0"/>
              <a:t>)</a:t>
            </a:r>
            <a:endParaRPr lang="en-US" sz="100" dirty="0"/>
          </a:p>
          <a:p>
            <a:r>
              <a:rPr lang="en-US" dirty="0" smtClean="0"/>
              <a:t>PPE/Cleaning Building</a:t>
            </a:r>
          </a:p>
          <a:p>
            <a:r>
              <a:rPr lang="en-US" dirty="0" smtClean="0"/>
              <a:t>Self-Monitoring  </a:t>
            </a:r>
            <a:endParaRPr lang="en-US" dirty="0"/>
          </a:p>
          <a:p>
            <a:r>
              <a:rPr lang="en-US" dirty="0" smtClean="0"/>
              <a:t>Managers </a:t>
            </a:r>
            <a:r>
              <a:rPr lang="en-US" dirty="0"/>
              <a:t>Orientation </a:t>
            </a:r>
            <a:endParaRPr lang="en-US" sz="100" dirty="0"/>
          </a:p>
          <a:p>
            <a:r>
              <a:rPr lang="en-US" dirty="0" smtClean="0"/>
              <a:t>EH&amp;S Safety Training</a:t>
            </a:r>
          </a:p>
          <a:p>
            <a:r>
              <a:rPr lang="en-US" dirty="0" smtClean="0"/>
              <a:t>COVID-19 </a:t>
            </a:r>
            <a:r>
              <a:rPr lang="en-US" dirty="0"/>
              <a:t>Faculty and Staff Work and Leave Provisions </a:t>
            </a:r>
          </a:p>
          <a:p>
            <a:pPr lvl="1"/>
            <a:r>
              <a:rPr lang="en-US" dirty="0"/>
              <a:t>Families First Coronavirus Response Act (FFCRA) Leave </a:t>
            </a:r>
            <a:endParaRPr lang="en-US" dirty="0" smtClean="0"/>
          </a:p>
          <a:p>
            <a:pPr lvl="1"/>
            <a:r>
              <a:rPr lang="en-US" dirty="0" smtClean="0"/>
              <a:t>High </a:t>
            </a:r>
            <a:r>
              <a:rPr lang="en-US" dirty="0"/>
              <a:t>Risk and Care </a:t>
            </a:r>
            <a:r>
              <a:rPr lang="en-US" dirty="0" smtClean="0"/>
              <a:t>Guidance</a:t>
            </a:r>
            <a:endParaRPr lang="en-US" dirty="0"/>
          </a:p>
          <a:p>
            <a:pPr marL="0" indent="0">
              <a:buNone/>
            </a:pPr>
            <a:endParaRPr lang="en-US" sz="2800" b="1" dirty="0">
              <a:solidFill>
                <a:schemeClr val="tx1">
                  <a:lumMod val="50000"/>
                </a:schemeClr>
              </a:solidFill>
            </a:endParaRPr>
          </a:p>
        </p:txBody>
      </p:sp>
      <p:sp>
        <p:nvSpPr>
          <p:cNvPr id="6" name="Slide Number Placeholder 5"/>
          <p:cNvSpPr>
            <a:spLocks noGrp="1"/>
          </p:cNvSpPr>
          <p:nvPr>
            <p:ph type="sldNum" sz="quarter" idx="4"/>
          </p:nvPr>
        </p:nvSpPr>
        <p:spPr/>
        <p:txBody>
          <a:bodyPr/>
          <a:lstStyle/>
          <a:p>
            <a:fld id="{2DA5447E-0822-1949-A150-34FFF811F168}" type="slidenum">
              <a:rPr lang="en-US" b="1" smtClean="0"/>
              <a:pPr/>
              <a:t>13</a:t>
            </a:fld>
            <a:endParaRPr lang="en-US" b="1" dirty="0"/>
          </a:p>
        </p:txBody>
      </p:sp>
      <p:sp>
        <p:nvSpPr>
          <p:cNvPr id="7" name="Text Placeholder 4"/>
          <p:cNvSpPr>
            <a:spLocks noGrp="1"/>
          </p:cNvSpPr>
          <p:nvPr>
            <p:ph type="body" sz="quarter" idx="14"/>
          </p:nvPr>
        </p:nvSpPr>
        <p:spPr/>
        <p:txBody>
          <a:bodyPr/>
          <a:lstStyle/>
          <a:p>
            <a:r>
              <a:rPr lang="en-US" dirty="0" smtClean="0"/>
              <a:t>Returning to Campus</a:t>
            </a:r>
            <a:endParaRPr lang="en-US" dirty="0"/>
          </a:p>
        </p:txBody>
      </p:sp>
      <p:sp>
        <p:nvSpPr>
          <p:cNvPr id="12" name="Title 2"/>
          <p:cNvSpPr>
            <a:spLocks noGrp="1"/>
          </p:cNvSpPr>
          <p:nvPr>
            <p:ph type="title"/>
          </p:nvPr>
        </p:nvSpPr>
        <p:spPr>
          <a:xfrm>
            <a:off x="501962" y="1193433"/>
            <a:ext cx="10287000" cy="566928"/>
          </a:xfrm>
        </p:spPr>
        <p:txBody>
          <a:bodyPr/>
          <a:lstStyle/>
          <a:p>
            <a:r>
              <a:rPr lang="en-US" dirty="0" smtClean="0"/>
              <a:t>Transition back to Campus</a:t>
            </a:r>
            <a:endParaRPr lang="en-US" dirty="0"/>
          </a:p>
        </p:txBody>
      </p:sp>
      <p:pic>
        <p:nvPicPr>
          <p:cNvPr id="3" name="Picture 2"/>
          <p:cNvPicPr>
            <a:picLocks noChangeAspect="1"/>
          </p:cNvPicPr>
          <p:nvPr/>
        </p:nvPicPr>
        <p:blipFill>
          <a:blip r:embed="rId2"/>
          <a:stretch>
            <a:fillRect/>
          </a:stretch>
        </p:blipFill>
        <p:spPr>
          <a:xfrm>
            <a:off x="7953262" y="909970"/>
            <a:ext cx="3925885" cy="5236306"/>
          </a:xfrm>
          <a:prstGeom prst="rect">
            <a:avLst/>
          </a:prstGeom>
          <a:ln>
            <a:solidFill>
              <a:schemeClr val="accent1"/>
            </a:solidFill>
          </a:ln>
        </p:spPr>
      </p:pic>
    </p:spTree>
    <p:extLst>
      <p:ext uri="{BB962C8B-B14F-4D97-AF65-F5344CB8AC3E}">
        <p14:creationId xmlns:p14="http://schemas.microsoft.com/office/powerpoint/2010/main" val="93705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487168"/>
            <a:ext cx="7264628" cy="3818247"/>
          </a:xfrm>
        </p:spPr>
        <p:txBody>
          <a:bodyPr/>
          <a:lstStyle/>
          <a:p>
            <a:pPr>
              <a:lnSpc>
                <a:spcPct val="100000"/>
              </a:lnSpc>
              <a:spcBef>
                <a:spcPts val="0"/>
              </a:spcBef>
            </a:pPr>
            <a:r>
              <a:rPr lang="en-US" dirty="0">
                <a:solidFill>
                  <a:schemeClr val="tx1">
                    <a:lumMod val="50000"/>
                  </a:schemeClr>
                </a:solidFill>
              </a:rPr>
              <a:t>COVID-19 Guidelines For Returning To The Workplace</a:t>
            </a:r>
          </a:p>
          <a:p>
            <a:pPr>
              <a:lnSpc>
                <a:spcPct val="100000"/>
              </a:lnSpc>
              <a:spcBef>
                <a:spcPts val="0"/>
              </a:spcBef>
            </a:pPr>
            <a:r>
              <a:rPr lang="en-US" dirty="0">
                <a:solidFill>
                  <a:schemeClr val="tx1">
                    <a:lumMod val="50000"/>
                  </a:schemeClr>
                </a:solidFill>
              </a:rPr>
              <a:t>Mental And Emotional Well-being</a:t>
            </a:r>
          </a:p>
          <a:p>
            <a:pPr lvl="1"/>
            <a:r>
              <a:rPr lang="en-US" dirty="0">
                <a:solidFill>
                  <a:schemeClr val="tx1">
                    <a:lumMod val="50000"/>
                  </a:schemeClr>
                </a:solidFill>
              </a:rPr>
              <a:t>EAP (</a:t>
            </a:r>
            <a:r>
              <a:rPr lang="en-US" dirty="0" err="1">
                <a:solidFill>
                  <a:schemeClr val="tx1">
                    <a:lumMod val="50000"/>
                  </a:schemeClr>
                </a:solidFill>
              </a:rPr>
              <a:t>ComPsych</a:t>
            </a:r>
            <a:r>
              <a:rPr lang="en-US" dirty="0">
                <a:solidFill>
                  <a:schemeClr val="tx1">
                    <a:lumMod val="50000"/>
                  </a:schemeClr>
                </a:solidFill>
              </a:rPr>
              <a:t>) </a:t>
            </a:r>
          </a:p>
          <a:p>
            <a:pPr lvl="1"/>
            <a:r>
              <a:rPr lang="en-US" dirty="0">
                <a:solidFill>
                  <a:schemeClr val="tx1">
                    <a:lumMod val="50000"/>
                  </a:schemeClr>
                </a:solidFill>
              </a:rPr>
              <a:t>NCAT Counseling Services: (336)334-7727</a:t>
            </a:r>
          </a:p>
          <a:p>
            <a:pPr marL="228600" lvl="1">
              <a:lnSpc>
                <a:spcPct val="100000"/>
              </a:lnSpc>
              <a:spcBef>
                <a:spcPts val="0"/>
              </a:spcBef>
              <a:buClr>
                <a:schemeClr val="accent1"/>
              </a:buClr>
              <a:buSzPct val="100000"/>
              <a:buFont typeface="Arial" panose="020B0604020202020204" pitchFamily="34" charset="0"/>
              <a:buChar char="•"/>
            </a:pPr>
            <a:r>
              <a:rPr lang="en-US" sz="2400" dirty="0">
                <a:solidFill>
                  <a:schemeClr val="tx1">
                    <a:lumMod val="50000"/>
                  </a:schemeClr>
                </a:solidFill>
              </a:rPr>
              <a:t>Setup Email For Concerns And Feedback</a:t>
            </a:r>
          </a:p>
          <a:p>
            <a:pPr marL="228600" lvl="1">
              <a:lnSpc>
                <a:spcPct val="100000"/>
              </a:lnSpc>
              <a:spcBef>
                <a:spcPts val="0"/>
              </a:spcBef>
              <a:buClr>
                <a:schemeClr val="accent1"/>
              </a:buClr>
              <a:buSzPct val="100000"/>
              <a:buFont typeface="Arial" panose="020B0604020202020204" pitchFamily="34" charset="0"/>
              <a:buChar char="•"/>
            </a:pPr>
            <a:r>
              <a:rPr lang="en-US" sz="2400" dirty="0">
                <a:solidFill>
                  <a:schemeClr val="tx1">
                    <a:lumMod val="50000"/>
                  </a:schemeClr>
                </a:solidFill>
              </a:rPr>
              <a:t>Human Resources COVID-19 Website</a:t>
            </a:r>
          </a:p>
          <a:p>
            <a:pPr marL="457200" lvl="1" indent="0">
              <a:buNone/>
            </a:pPr>
            <a:endParaRPr lang="en-US" sz="2400" dirty="0">
              <a:solidFill>
                <a:schemeClr val="tx1">
                  <a:lumMod val="50000"/>
                </a:schemeClr>
              </a:solidFill>
            </a:endParaRPr>
          </a:p>
          <a:p>
            <a:pPr lvl="1"/>
            <a:endParaRPr lang="en-US" dirty="0">
              <a:solidFill>
                <a:schemeClr val="tx1">
                  <a:lumMod val="50000"/>
                </a:schemeClr>
              </a:solidFill>
            </a:endParaRPr>
          </a:p>
        </p:txBody>
      </p:sp>
      <p:sp>
        <p:nvSpPr>
          <p:cNvPr id="5" name="Text Placeholder 4"/>
          <p:cNvSpPr>
            <a:spLocks noGrp="1"/>
          </p:cNvSpPr>
          <p:nvPr>
            <p:ph type="body" sz="quarter" idx="14"/>
          </p:nvPr>
        </p:nvSpPr>
        <p:spPr/>
        <p:txBody>
          <a:bodyPr/>
          <a:lstStyle/>
          <a:p>
            <a:r>
              <a:rPr lang="en-US" dirty="0" smtClean="0"/>
              <a:t>Returning to Campus</a:t>
            </a:r>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14</a:t>
            </a:fld>
            <a:endParaRPr lang="en-US" dirty="0"/>
          </a:p>
        </p:txBody>
      </p:sp>
      <p:sp>
        <p:nvSpPr>
          <p:cNvPr id="8" name="Title 2"/>
          <p:cNvSpPr>
            <a:spLocks noGrp="1"/>
          </p:cNvSpPr>
          <p:nvPr>
            <p:ph type="title"/>
          </p:nvPr>
        </p:nvSpPr>
        <p:spPr>
          <a:xfrm>
            <a:off x="952500" y="1547822"/>
            <a:ext cx="10287000" cy="566928"/>
          </a:xfrm>
        </p:spPr>
        <p:txBody>
          <a:bodyPr/>
          <a:lstStyle/>
          <a:p>
            <a:r>
              <a:rPr lang="en-US" dirty="0" smtClean="0"/>
              <a:t>Transition back to Campus</a:t>
            </a:r>
            <a:endParaRPr lang="en-US" dirty="0"/>
          </a:p>
        </p:txBody>
      </p:sp>
    </p:spTree>
    <p:extLst>
      <p:ext uri="{BB962C8B-B14F-4D97-AF65-F5344CB8AC3E}">
        <p14:creationId xmlns:p14="http://schemas.microsoft.com/office/powerpoint/2010/main" val="154088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8966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Course delivery</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smtClean="0"/>
              <a:t>Provost and Executive Vice Chancellor, Academic Affairs</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a:xfrm>
            <a:off x="719702" y="5689311"/>
            <a:ext cx="3545361" cy="264283"/>
          </a:xfrm>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a:xfrm>
            <a:off x="719702" y="5884521"/>
            <a:ext cx="3545361" cy="290711"/>
          </a:xfrm>
        </p:spPr>
        <p:txBody>
          <a:bodyPr/>
          <a:lstStyle/>
          <a:p>
            <a:r>
              <a:rPr lang="en-US" dirty="0" smtClean="0"/>
              <a:t>06/03/20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Beryl McEwen</a:t>
            </a:r>
            <a:endParaRPr lang="en-US" dirty="0"/>
          </a:p>
        </p:txBody>
      </p:sp>
    </p:spTree>
    <p:extLst>
      <p:ext uri="{BB962C8B-B14F-4D97-AF65-F5344CB8AC3E}">
        <p14:creationId xmlns:p14="http://schemas.microsoft.com/office/powerpoint/2010/main" val="161621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5379"/>
            <a:ext cx="10287000" cy="3260430"/>
          </a:xfrm>
        </p:spPr>
        <p:txBody>
          <a:bodyPr/>
          <a:lstStyle/>
          <a:p>
            <a:pPr marL="285750" indent="-285750"/>
            <a:r>
              <a:rPr lang="en-US" dirty="0"/>
              <a:t>Face-to-face</a:t>
            </a:r>
          </a:p>
          <a:p>
            <a:pPr marL="742950" lvl="1" indent="-285750">
              <a:buFont typeface="Arial" panose="020B0604020202020204" pitchFamily="34" charset="0"/>
              <a:buChar char="•"/>
            </a:pPr>
            <a:r>
              <a:rPr lang="en-US" dirty="0"/>
              <a:t>Smaller class sizes for physical distancing</a:t>
            </a:r>
          </a:p>
          <a:p>
            <a:pPr marL="742950" lvl="1" indent="-285750">
              <a:buFont typeface="Arial" panose="020B0604020202020204" pitchFamily="34" charset="0"/>
              <a:buChar char="•"/>
            </a:pPr>
            <a:r>
              <a:rPr lang="en-US" dirty="0"/>
              <a:t>Mask during classes</a:t>
            </a:r>
          </a:p>
          <a:p>
            <a:pPr marL="742950" lvl="1" indent="-285750">
              <a:buFont typeface="Arial" panose="020B0604020202020204" pitchFamily="34" charset="0"/>
              <a:buChar char="•"/>
            </a:pPr>
            <a:r>
              <a:rPr lang="en-US" dirty="0"/>
              <a:t>Entrances and exits separated</a:t>
            </a:r>
          </a:p>
          <a:p>
            <a:pPr marL="742950" lvl="1" indent="-285750">
              <a:buFont typeface="Arial" panose="020B0604020202020204" pitchFamily="34" charset="0"/>
              <a:buChar char="•"/>
            </a:pPr>
            <a:r>
              <a:rPr lang="en-US" dirty="0"/>
              <a:t>Professors encouraged to limit roaming</a:t>
            </a:r>
          </a:p>
          <a:p>
            <a:pPr marL="285750" indent="-285750"/>
            <a:r>
              <a:rPr lang="en-US" dirty="0" smtClean="0"/>
              <a:t>Hybrid</a:t>
            </a:r>
            <a:endParaRPr lang="en-US" dirty="0"/>
          </a:p>
          <a:p>
            <a:pPr marL="742950" lvl="1" indent="-285750">
              <a:buFont typeface="Arial" panose="020B0604020202020204" pitchFamily="34" charset="0"/>
              <a:buChar char="•"/>
            </a:pPr>
            <a:r>
              <a:rPr lang="en-US" dirty="0"/>
              <a:t>Blend of face-to-face and online/remote delivery</a:t>
            </a:r>
          </a:p>
          <a:p>
            <a:pPr marL="742950" lvl="1" indent="-285750">
              <a:buFont typeface="Arial" panose="020B0604020202020204" pitchFamily="34" charset="0"/>
              <a:buChar char="•"/>
            </a:pPr>
            <a:r>
              <a:rPr lang="en-US" dirty="0"/>
              <a:t>Access to professors at least once per week</a:t>
            </a:r>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On campus instruction</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Course Delivery</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17</a:t>
            </a:fld>
            <a:endParaRPr lang="en-US" dirty="0"/>
          </a:p>
        </p:txBody>
      </p:sp>
      <p:pic>
        <p:nvPicPr>
          <p:cNvPr id="6" name="Picture 5" descr="Reading between the lines: the 'intangibles' in qualit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579" y="2023954"/>
            <a:ext cx="1978977" cy="1214748"/>
          </a:xfrm>
          <a:prstGeom prst="rect">
            <a:avLst/>
          </a:prstGeom>
        </p:spPr>
      </p:pic>
      <p:grpSp>
        <p:nvGrpSpPr>
          <p:cNvPr id="7" name="Group 6"/>
          <p:cNvGrpSpPr/>
          <p:nvPr/>
        </p:nvGrpSpPr>
        <p:grpSpPr>
          <a:xfrm>
            <a:off x="7090116" y="3967078"/>
            <a:ext cx="3573194" cy="1575582"/>
            <a:chOff x="1757135" y="3179245"/>
            <a:chExt cx="2065567" cy="727838"/>
          </a:xfrm>
        </p:grpSpPr>
        <p:pic>
          <p:nvPicPr>
            <p:cNvPr id="8" name="Picture 7" descr="Reading between the lines: the 'intangibles' in qualit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135" y="3189763"/>
              <a:ext cx="1024164" cy="628659"/>
            </a:xfrm>
            <a:prstGeom prst="rect">
              <a:avLst/>
            </a:prstGeom>
          </p:spPr>
        </p:pic>
        <p:pic>
          <p:nvPicPr>
            <p:cNvPr id="9" name="Picture 8" descr="¿Qué es la psicoterapia online?"/>
            <p:cNvPicPr>
              <a:picLocks noChangeAspect="1"/>
            </p:cNvPicPr>
            <p:nvPr/>
          </p:nvPicPr>
          <p:blipFill rotWithShape="1">
            <a:blip r:embed="rId3">
              <a:extLst>
                <a:ext uri="{28A0092B-C50C-407E-A947-70E740481C1C}">
                  <a14:useLocalDpi xmlns:a14="http://schemas.microsoft.com/office/drawing/2010/main" val="0"/>
                </a:ext>
              </a:extLst>
            </a:blip>
            <a:srcRect t="16418"/>
            <a:stretch/>
          </p:blipFill>
          <p:spPr>
            <a:xfrm>
              <a:off x="2781299" y="3179245"/>
              <a:ext cx="1041403" cy="727838"/>
            </a:xfrm>
            <a:prstGeom prst="rect">
              <a:avLst/>
            </a:prstGeom>
          </p:spPr>
        </p:pic>
      </p:grpSp>
    </p:spTree>
    <p:extLst>
      <p:ext uri="{BB962C8B-B14F-4D97-AF65-F5344CB8AC3E}">
        <p14:creationId xmlns:p14="http://schemas.microsoft.com/office/powerpoint/2010/main" val="196384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5379"/>
            <a:ext cx="10287000" cy="3260430"/>
          </a:xfrm>
        </p:spPr>
        <p:txBody>
          <a:bodyPr/>
          <a:lstStyle/>
          <a:p>
            <a:pPr marL="285750" indent="-285750"/>
            <a:r>
              <a:rPr lang="en-US" dirty="0" smtClean="0"/>
              <a:t>Online</a:t>
            </a:r>
            <a:endParaRPr lang="en-US" dirty="0"/>
          </a:p>
          <a:p>
            <a:pPr lvl="1">
              <a:buFont typeface="Wingdings" panose="05000000000000000000" pitchFamily="2" charset="2"/>
              <a:buChar char="Ø"/>
            </a:pPr>
            <a:r>
              <a:rPr lang="en-US" dirty="0"/>
              <a:t>Fully  asynchronous</a:t>
            </a:r>
          </a:p>
          <a:p>
            <a:pPr lvl="1">
              <a:buFont typeface="Wingdings" panose="05000000000000000000" pitchFamily="2" charset="2"/>
              <a:buChar char="Ø"/>
            </a:pPr>
            <a:r>
              <a:rPr lang="en-US" dirty="0"/>
              <a:t>Synchronous </a:t>
            </a:r>
            <a:r>
              <a:rPr lang="en-US" dirty="0" smtClean="0"/>
              <a:t>elements</a:t>
            </a:r>
          </a:p>
          <a:p>
            <a:pPr lvl="1">
              <a:buFont typeface="Wingdings" panose="05000000000000000000" pitchFamily="2" charset="2"/>
              <a:buChar char="Ø"/>
            </a:pPr>
            <a:r>
              <a:rPr lang="en-US" dirty="0" smtClean="0"/>
              <a:t>Remote </a:t>
            </a:r>
            <a:r>
              <a:rPr lang="en-US" dirty="0"/>
              <a:t>Advising</a:t>
            </a:r>
          </a:p>
          <a:p>
            <a:pPr lvl="1">
              <a:buFont typeface="Wingdings" panose="05000000000000000000" pitchFamily="2" charset="2"/>
              <a:buChar char="Ø"/>
            </a:pPr>
            <a:r>
              <a:rPr lang="en-US" dirty="0"/>
              <a:t>Remote Access to all campus services</a:t>
            </a:r>
          </a:p>
          <a:p>
            <a:pPr lvl="1">
              <a:buFont typeface="Wingdings" panose="05000000000000000000" pitchFamily="2" charset="2"/>
              <a:buChar char="Ø"/>
            </a:pPr>
            <a:r>
              <a:rPr lang="en-US" dirty="0"/>
              <a:t>Library</a:t>
            </a:r>
          </a:p>
          <a:p>
            <a:pPr lvl="1">
              <a:buFont typeface="Wingdings" panose="05000000000000000000" pitchFamily="2" charset="2"/>
              <a:buChar char="Ø"/>
            </a:pPr>
            <a:r>
              <a:rPr lang="en-US" dirty="0"/>
              <a:t>Accessibility Resources</a:t>
            </a:r>
          </a:p>
          <a:p>
            <a:pPr lvl="1">
              <a:buFont typeface="Wingdings" panose="05000000000000000000" pitchFamily="2" charset="2"/>
              <a:buChar char="Ø"/>
            </a:pPr>
            <a:r>
              <a:rPr lang="en-US" dirty="0"/>
              <a:t>Writing Center</a:t>
            </a:r>
          </a:p>
          <a:p>
            <a:pPr lvl="1">
              <a:buFont typeface="Wingdings" panose="05000000000000000000" pitchFamily="2" charset="2"/>
              <a:buChar char="Ø"/>
            </a:pPr>
            <a:r>
              <a:rPr lang="en-US" dirty="0"/>
              <a:t>Tutoring</a:t>
            </a:r>
          </a:p>
          <a:p>
            <a:pPr lvl="1">
              <a:buFont typeface="Wingdings" panose="05000000000000000000" pitchFamily="2" charset="2"/>
              <a:buChar char="Ø"/>
            </a:pPr>
            <a:r>
              <a:rPr lang="en-US" dirty="0"/>
              <a:t>Counseling</a:t>
            </a:r>
          </a:p>
          <a:p>
            <a:pPr marL="742950" lvl="1" indent="-285750">
              <a:buFont typeface="Arial" panose="020B0604020202020204" pitchFamily="34" charset="0"/>
              <a:buChar char="•"/>
            </a:pPr>
            <a:endParaRPr lang="en-US" dirty="0"/>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Distance education</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Course Delivery</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18</a:t>
            </a:fld>
            <a:endParaRPr lang="en-US" dirty="0"/>
          </a:p>
        </p:txBody>
      </p:sp>
      <p:pic>
        <p:nvPicPr>
          <p:cNvPr id="11" name="Picture 10" descr="¿Qué es la psicoterapia on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804" y="2014300"/>
            <a:ext cx="3750355" cy="3135993"/>
          </a:xfrm>
          <a:prstGeom prst="rect">
            <a:avLst/>
          </a:prstGeom>
        </p:spPr>
      </p:pic>
    </p:spTree>
    <p:extLst>
      <p:ext uri="{BB962C8B-B14F-4D97-AF65-F5344CB8AC3E}">
        <p14:creationId xmlns:p14="http://schemas.microsoft.com/office/powerpoint/2010/main" val="81180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research</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a:xfrm>
            <a:off x="719702" y="5219555"/>
            <a:ext cx="4935510" cy="251069"/>
          </a:xfrm>
        </p:spPr>
        <p:txBody>
          <a:bodyPr/>
          <a:lstStyle/>
          <a:p>
            <a:r>
              <a:rPr lang="en-US" dirty="0" smtClean="0"/>
              <a:t>Vice Chancellor, Research and Economic Development</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a:xfrm>
            <a:off x="719699" y="5477441"/>
            <a:ext cx="3545361" cy="264283"/>
          </a:xfrm>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a:xfrm>
            <a:off x="719700" y="5741724"/>
            <a:ext cx="3545361" cy="290711"/>
          </a:xfrm>
        </p:spPr>
        <p:txBody>
          <a:bodyPr/>
          <a:lstStyle/>
          <a:p>
            <a:r>
              <a:rPr lang="en-US" dirty="0" smtClean="0"/>
              <a:t>06/03/20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Eric </a:t>
            </a:r>
            <a:r>
              <a:rPr lang="en-US" dirty="0" err="1" smtClean="0"/>
              <a:t>Muth</a:t>
            </a:r>
            <a:endParaRPr lang="en-US" dirty="0"/>
          </a:p>
        </p:txBody>
      </p:sp>
    </p:spTree>
    <p:extLst>
      <p:ext uri="{BB962C8B-B14F-4D97-AF65-F5344CB8AC3E}">
        <p14:creationId xmlns:p14="http://schemas.microsoft.com/office/powerpoint/2010/main" val="188962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Campus safety</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smtClean="0"/>
              <a:t>Vice Chancellor, Business and Finance</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06/03/20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Robert Pompey</a:t>
            </a:r>
            <a:endParaRPr lang="en-US" dirty="0"/>
          </a:p>
        </p:txBody>
      </p:sp>
    </p:spTree>
    <p:extLst>
      <p:ext uri="{BB962C8B-B14F-4D97-AF65-F5344CB8AC3E}">
        <p14:creationId xmlns:p14="http://schemas.microsoft.com/office/powerpoint/2010/main" val="952101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p:txBody>
          <a:bodyPr/>
          <a:lstStyle/>
          <a:p>
            <a:pPr marL="285750" indent="-285750"/>
            <a:r>
              <a:rPr lang="en-US" dirty="0" smtClean="0"/>
              <a:t>Phase 1 – Situation unknown and changing, “Stay at Home” order in effect</a:t>
            </a:r>
          </a:p>
          <a:p>
            <a:pPr marL="742950" lvl="1" indent="-285750"/>
            <a:r>
              <a:rPr lang="en-US" dirty="0" smtClean="0"/>
              <a:t>Only maintenance activities allowed</a:t>
            </a:r>
          </a:p>
          <a:p>
            <a:pPr marL="742950" lvl="1" indent="-285750"/>
            <a:r>
              <a:rPr lang="en-US" dirty="0"/>
              <a:t>R</a:t>
            </a:r>
            <a:r>
              <a:rPr lang="en-US" dirty="0" smtClean="0"/>
              <a:t>esearchers must be designated as mandatory employees to be on site</a:t>
            </a:r>
          </a:p>
          <a:p>
            <a:pPr marL="285750" indent="-285750"/>
            <a:r>
              <a:rPr lang="en-US" dirty="0" smtClean="0"/>
              <a:t>Phase 2a – Social distancing relaxed, “Safer at Home” order in effect</a:t>
            </a:r>
          </a:p>
          <a:p>
            <a:pPr marL="740664" lvl="1">
              <a:lnSpc>
                <a:spcPct val="107000"/>
              </a:lnSpc>
              <a:spcBef>
                <a:spcPts val="0"/>
              </a:spcBef>
            </a:pPr>
            <a:r>
              <a:rPr lang="en-US" dirty="0" smtClean="0"/>
              <a:t>On campus </a:t>
            </a:r>
            <a:r>
              <a:rPr lang="en-US" dirty="0"/>
              <a:t>access allowed to maintain research capability or prevent catastrophic disruption</a:t>
            </a:r>
          </a:p>
          <a:p>
            <a:pPr marL="740664" lvl="1">
              <a:lnSpc>
                <a:spcPct val="107000"/>
              </a:lnSpc>
              <a:spcBef>
                <a:spcPts val="0"/>
              </a:spcBef>
            </a:pPr>
            <a:r>
              <a:rPr lang="en-US" dirty="0"/>
              <a:t> </a:t>
            </a:r>
            <a:r>
              <a:rPr lang="en-US" dirty="0" smtClean="0"/>
              <a:t>COVID-19 </a:t>
            </a:r>
            <a:r>
              <a:rPr lang="en-US" dirty="0"/>
              <a:t>related research encouraged</a:t>
            </a:r>
          </a:p>
          <a:p>
            <a:pPr marL="740664" lvl="1">
              <a:lnSpc>
                <a:spcPct val="107000"/>
              </a:lnSpc>
              <a:spcBef>
                <a:spcPts val="0"/>
              </a:spcBef>
            </a:pPr>
            <a:r>
              <a:rPr lang="en-US" dirty="0"/>
              <a:t> </a:t>
            </a:r>
            <a:r>
              <a:rPr lang="en-US" dirty="0" smtClean="0"/>
              <a:t>Paused </a:t>
            </a:r>
            <a:r>
              <a:rPr lang="en-US" dirty="0"/>
              <a:t>and ongoing time-sensitive research slowly allowed to resume or continue</a:t>
            </a:r>
          </a:p>
          <a:p>
            <a:pPr marL="740664" lvl="1">
              <a:lnSpc>
                <a:spcPct val="107000"/>
              </a:lnSpc>
              <a:spcBef>
                <a:spcPts val="0"/>
              </a:spcBef>
            </a:pPr>
            <a:r>
              <a:rPr lang="en-US" dirty="0"/>
              <a:t> </a:t>
            </a:r>
            <a:r>
              <a:rPr lang="en-US" dirty="0" smtClean="0"/>
              <a:t>Preparations </a:t>
            </a:r>
            <a:r>
              <a:rPr lang="en-US" dirty="0"/>
              <a:t>to prepare for next phase including purchasing of necessary supplies and </a:t>
            </a:r>
            <a:r>
              <a:rPr lang="en-US" dirty="0" smtClean="0"/>
              <a:t> putting </a:t>
            </a:r>
            <a:r>
              <a:rPr lang="en-US" dirty="0"/>
              <a:t>safety measures in place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endParaRPr lang="en-US" dirty="0"/>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Returning to research: a phased approach</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Research</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20</a:t>
            </a:fld>
            <a:endParaRPr lang="en-US" dirty="0"/>
          </a:p>
        </p:txBody>
      </p:sp>
    </p:spTree>
    <p:extLst>
      <p:ext uri="{BB962C8B-B14F-4D97-AF65-F5344CB8AC3E}">
        <p14:creationId xmlns:p14="http://schemas.microsoft.com/office/powerpoint/2010/main" val="350744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p:txBody>
          <a:bodyPr/>
          <a:lstStyle/>
          <a:p>
            <a:pPr marL="285750" indent="-285750"/>
            <a:r>
              <a:rPr lang="en-US" dirty="0" smtClean="0"/>
              <a:t>Phase 2b – Further relaxation of restrictions – standards for return to normal</a:t>
            </a:r>
          </a:p>
          <a:p>
            <a:pPr marL="740664" lvl="1">
              <a:lnSpc>
                <a:spcPct val="107000"/>
              </a:lnSpc>
              <a:spcBef>
                <a:spcPts val="0"/>
              </a:spcBef>
            </a:pPr>
            <a:r>
              <a:rPr lang="en-US" dirty="0"/>
              <a:t>Gradually expand # of people on campus while maintaining social distancing (in the following order: faculty, research staff post-docs, graduate students, undergraduate students)</a:t>
            </a:r>
          </a:p>
          <a:p>
            <a:pPr marL="740664" lvl="1">
              <a:lnSpc>
                <a:spcPct val="107000"/>
              </a:lnSpc>
              <a:spcBef>
                <a:spcPts val="0"/>
              </a:spcBef>
            </a:pPr>
            <a:r>
              <a:rPr lang="en-US" dirty="0" smtClean="0"/>
              <a:t>Time-sensitive </a:t>
            </a:r>
            <a:r>
              <a:rPr lang="en-US" dirty="0"/>
              <a:t>new on-campus research allowed, with social distancing.  All research that can be done remotely should continue to be, including all seminars, group meetings, etc</a:t>
            </a:r>
            <a:r>
              <a:rPr lang="en-US" dirty="0" smtClean="0"/>
              <a:t>.</a:t>
            </a:r>
          </a:p>
          <a:p>
            <a:pPr marL="283464">
              <a:lnSpc>
                <a:spcPct val="107000"/>
              </a:lnSpc>
              <a:spcBef>
                <a:spcPts val="0"/>
              </a:spcBef>
            </a:pPr>
            <a:r>
              <a:rPr lang="en-US" dirty="0" smtClean="0">
                <a:ea typeface="Calibri" panose="020F0502020204030204" pitchFamily="34" charset="0"/>
                <a:cs typeface="Times New Roman" panose="02020603050405020304" pitchFamily="18" charset="0"/>
              </a:rPr>
              <a:t>Phase 3 – No or minimal state restrictions</a:t>
            </a:r>
          </a:p>
          <a:p>
            <a:pPr marL="740664" lvl="1">
              <a:lnSpc>
                <a:spcPct val="107000"/>
              </a:lnSpc>
              <a:spcBef>
                <a:spcPts val="0"/>
              </a:spcBef>
            </a:pPr>
            <a:r>
              <a:rPr lang="en-US" dirty="0" smtClean="0">
                <a:ea typeface="Calibri" panose="020F0502020204030204" pitchFamily="34" charset="0"/>
                <a:cs typeface="Times New Roman" panose="02020603050405020304" pitchFamily="18" charset="0"/>
              </a:rPr>
              <a:t>All types of on-site research allowed</a:t>
            </a:r>
            <a:endParaRPr lang="en-US" dirty="0">
              <a:ea typeface="Calibri" panose="020F0502020204030204" pitchFamily="34" charset="0"/>
              <a:cs typeface="Times New Roman" panose="02020603050405020304" pitchFamily="18" charset="0"/>
            </a:endParaRPr>
          </a:p>
          <a:p>
            <a:pPr marL="742950" lvl="1" indent="-285750"/>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endParaRPr lang="en-US" dirty="0"/>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a:t>Returning to research: a phased approach</a:t>
            </a:r>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Research</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21</a:t>
            </a:fld>
            <a:endParaRPr lang="en-US" dirty="0"/>
          </a:p>
        </p:txBody>
      </p:sp>
    </p:spTree>
    <p:extLst>
      <p:ext uri="{BB962C8B-B14F-4D97-AF65-F5344CB8AC3E}">
        <p14:creationId xmlns:p14="http://schemas.microsoft.com/office/powerpoint/2010/main" val="121118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Consideration before returning to research</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Research</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22</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157" y="1865377"/>
            <a:ext cx="10760535" cy="4446446"/>
          </a:xfrm>
        </p:spPr>
      </p:pic>
    </p:spTree>
    <p:extLst>
      <p:ext uri="{BB962C8B-B14F-4D97-AF65-F5344CB8AC3E}">
        <p14:creationId xmlns:p14="http://schemas.microsoft.com/office/powerpoint/2010/main" val="177408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744813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a:xfrm>
            <a:off x="720176" y="1384706"/>
            <a:ext cx="10515600" cy="2014537"/>
          </a:xfrm>
        </p:spPr>
        <p:txBody>
          <a:bodyPr/>
          <a:lstStyle/>
          <a:p>
            <a:r>
              <a:rPr lang="en-US" dirty="0" smtClean="0"/>
              <a:t>Student affairs</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06/03/20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a:xfrm>
            <a:off x="720175" y="5014082"/>
            <a:ext cx="4692333" cy="238297"/>
          </a:xfrm>
        </p:spPr>
        <p:txBody>
          <a:bodyPr/>
          <a:lstStyle/>
          <a:p>
            <a:r>
              <a:rPr lang="en-US" dirty="0" smtClean="0"/>
              <a:t>Dr. Melody Pierce</a:t>
            </a:r>
            <a:endParaRPr lang="en-US" dirty="0"/>
          </a:p>
        </p:txBody>
      </p:sp>
      <p:sp>
        <p:nvSpPr>
          <p:cNvPr id="2" name="Text Placeholder 1"/>
          <p:cNvSpPr>
            <a:spLocks noGrp="1"/>
          </p:cNvSpPr>
          <p:nvPr>
            <p:ph type="body" sz="quarter" idx="11"/>
          </p:nvPr>
        </p:nvSpPr>
        <p:spPr/>
        <p:txBody>
          <a:bodyPr/>
          <a:lstStyle/>
          <a:p>
            <a:r>
              <a:rPr lang="en-US" dirty="0" smtClean="0"/>
              <a:t>Vice Chancellor, Student Affairs</a:t>
            </a:r>
            <a:endParaRPr lang="en-US" dirty="0"/>
          </a:p>
        </p:txBody>
      </p:sp>
    </p:spTree>
    <p:extLst>
      <p:ext uri="{BB962C8B-B14F-4D97-AF65-F5344CB8AC3E}">
        <p14:creationId xmlns:p14="http://schemas.microsoft.com/office/powerpoint/2010/main" val="423852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1001339" y="2227638"/>
            <a:ext cx="10287000" cy="3886134"/>
          </a:xfrm>
        </p:spPr>
        <p:txBody>
          <a:bodyPr/>
          <a:lstStyle/>
          <a:p>
            <a:r>
              <a:rPr lang="en-US" dirty="0" smtClean="0"/>
              <a:t>We will implement a tiered move-in process for select student groups. Each group will have a designated date and time</a:t>
            </a:r>
            <a:r>
              <a:rPr lang="en-US" dirty="0" smtClean="0"/>
              <a:t>:</a:t>
            </a:r>
          </a:p>
          <a:p>
            <a:pPr marL="457200" lvl="1" indent="0">
              <a:buNone/>
            </a:pPr>
            <a:r>
              <a:rPr lang="en-US" dirty="0" smtClean="0">
                <a:solidFill>
                  <a:srgbClr val="004684"/>
                </a:solidFill>
              </a:rPr>
              <a:t>&gt;</a:t>
            </a:r>
            <a:r>
              <a:rPr lang="en-US" i="1" dirty="0" smtClean="0">
                <a:solidFill>
                  <a:srgbClr val="004684"/>
                </a:solidFill>
              </a:rPr>
              <a:t>Special Populations: June 24</a:t>
            </a:r>
            <a:r>
              <a:rPr lang="en-US" i="1" baseline="30000" dirty="0" smtClean="0">
                <a:solidFill>
                  <a:srgbClr val="004684"/>
                </a:solidFill>
              </a:rPr>
              <a:t>th</a:t>
            </a:r>
            <a:r>
              <a:rPr lang="en-US" i="1" dirty="0" smtClean="0">
                <a:solidFill>
                  <a:srgbClr val="004684"/>
                </a:solidFill>
              </a:rPr>
              <a:t> through August 6</a:t>
            </a:r>
            <a:r>
              <a:rPr lang="en-US" i="1" baseline="30000" dirty="0" smtClean="0">
                <a:solidFill>
                  <a:srgbClr val="004684"/>
                </a:solidFill>
              </a:rPr>
              <a:t>th</a:t>
            </a:r>
            <a:r>
              <a:rPr lang="en-US" i="1" dirty="0" smtClean="0">
                <a:solidFill>
                  <a:srgbClr val="004684"/>
                </a:solidFill>
              </a:rPr>
              <a:t> </a:t>
            </a:r>
            <a:br>
              <a:rPr lang="en-US" i="1" dirty="0" smtClean="0">
                <a:solidFill>
                  <a:srgbClr val="004684"/>
                </a:solidFill>
              </a:rPr>
            </a:br>
            <a:r>
              <a:rPr lang="en-US" i="1" dirty="0" smtClean="0">
                <a:solidFill>
                  <a:srgbClr val="004684"/>
                </a:solidFill>
              </a:rPr>
              <a:t>&gt;New Students: August 7</a:t>
            </a:r>
            <a:r>
              <a:rPr lang="en-US" i="1" baseline="30000" dirty="0" smtClean="0">
                <a:solidFill>
                  <a:srgbClr val="004684"/>
                </a:solidFill>
              </a:rPr>
              <a:t>th</a:t>
            </a:r>
            <a:r>
              <a:rPr lang="en-US" i="1" dirty="0" smtClean="0">
                <a:solidFill>
                  <a:srgbClr val="004684"/>
                </a:solidFill>
              </a:rPr>
              <a:t> through 9</a:t>
            </a:r>
            <a:r>
              <a:rPr lang="en-US" i="1" baseline="30000" dirty="0" smtClean="0">
                <a:solidFill>
                  <a:srgbClr val="004684"/>
                </a:solidFill>
              </a:rPr>
              <a:t>th</a:t>
            </a:r>
            <a:r>
              <a:rPr lang="en-US" i="1" dirty="0" smtClean="0">
                <a:solidFill>
                  <a:srgbClr val="004684"/>
                </a:solidFill>
              </a:rPr>
              <a:t> </a:t>
            </a:r>
            <a:br>
              <a:rPr lang="en-US" i="1" dirty="0" smtClean="0">
                <a:solidFill>
                  <a:srgbClr val="004684"/>
                </a:solidFill>
              </a:rPr>
            </a:br>
            <a:r>
              <a:rPr lang="en-US" i="1" dirty="0" smtClean="0">
                <a:solidFill>
                  <a:srgbClr val="004684"/>
                </a:solidFill>
              </a:rPr>
              <a:t>&gt;Continuing Students: August 14</a:t>
            </a:r>
            <a:r>
              <a:rPr lang="en-US" i="1" baseline="30000" dirty="0" smtClean="0">
                <a:solidFill>
                  <a:srgbClr val="004684"/>
                </a:solidFill>
              </a:rPr>
              <a:t>th</a:t>
            </a:r>
            <a:r>
              <a:rPr lang="en-US" i="1" dirty="0" smtClean="0">
                <a:solidFill>
                  <a:srgbClr val="004684"/>
                </a:solidFill>
              </a:rPr>
              <a:t> through 18</a:t>
            </a:r>
            <a:r>
              <a:rPr lang="en-US" i="1" baseline="30000" dirty="0" smtClean="0">
                <a:solidFill>
                  <a:srgbClr val="004684"/>
                </a:solidFill>
              </a:rPr>
              <a:t>th</a:t>
            </a:r>
            <a:r>
              <a:rPr lang="en-US" i="1" dirty="0" smtClean="0">
                <a:solidFill>
                  <a:srgbClr val="004684"/>
                </a:solidFill>
              </a:rPr>
              <a:t> </a:t>
            </a:r>
          </a:p>
          <a:p>
            <a:r>
              <a:rPr lang="en-US" dirty="0" smtClean="0"/>
              <a:t>All residence halls will receive thorough cleaning 7 days per week, multiple times per day.</a:t>
            </a:r>
          </a:p>
          <a:p>
            <a:r>
              <a:rPr lang="en-US" dirty="0" smtClean="0"/>
              <a:t>Students residing together as roommates are considered a “family unit” and will be expected to practice the proper precautions to maintain a healthy environment </a:t>
            </a:r>
            <a:r>
              <a:rPr lang="en-US" i="1" dirty="0" smtClean="0"/>
              <a:t>(3 </a:t>
            </a:r>
            <a:r>
              <a:rPr lang="en-US" i="1" dirty="0" err="1" smtClean="0"/>
              <a:t>Ws</a:t>
            </a:r>
            <a:r>
              <a:rPr lang="en-US" i="1" dirty="0" smtClean="0"/>
              <a:t>).</a:t>
            </a:r>
          </a:p>
          <a:p>
            <a:endParaRPr lang="en-US" sz="1800" dirty="0" smtClean="0"/>
          </a:p>
          <a:p>
            <a:endParaRPr lang="en-US" sz="1800" dirty="0" smtClean="0"/>
          </a:p>
          <a:p>
            <a:endParaRPr lang="en-US" sz="1800" dirty="0" smtClean="0"/>
          </a:p>
          <a:p>
            <a:endParaRPr lang="en-US" sz="1800" dirty="0" smtClean="0"/>
          </a:p>
          <a:p>
            <a:endParaRPr lang="en-US" sz="1800" b="1" dirty="0">
              <a:solidFill>
                <a:srgbClr val="004684"/>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1001339" y="1224797"/>
            <a:ext cx="10287000" cy="566928"/>
          </a:xfrm>
        </p:spPr>
        <p:txBody>
          <a:bodyPr/>
          <a:lstStyle/>
          <a:p>
            <a:r>
              <a:rPr lang="en-US" dirty="0" smtClean="0"/>
              <a:t>Housing and residence Life</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25</a:t>
            </a:fld>
            <a:endParaRPr lang="en-US" dirty="0"/>
          </a:p>
        </p:txBody>
      </p:sp>
      <p:sp>
        <p:nvSpPr>
          <p:cNvPr id="2" name="Text Placeholder 1"/>
          <p:cNvSpPr>
            <a:spLocks noGrp="1"/>
          </p:cNvSpPr>
          <p:nvPr>
            <p:ph type="body" sz="quarter" idx="14"/>
          </p:nvPr>
        </p:nvSpPr>
        <p:spPr/>
        <p:txBody>
          <a:bodyPr/>
          <a:lstStyle/>
          <a:p>
            <a:r>
              <a:rPr lang="en-US" dirty="0" smtClean="0"/>
              <a:t>Student Affairs</a:t>
            </a:r>
            <a:endParaRPr lang="en-US" dirty="0"/>
          </a:p>
        </p:txBody>
      </p:sp>
    </p:spTree>
    <p:extLst>
      <p:ext uri="{BB962C8B-B14F-4D97-AF65-F5344CB8AC3E}">
        <p14:creationId xmlns:p14="http://schemas.microsoft.com/office/powerpoint/2010/main" val="316786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2255774"/>
            <a:ext cx="10287000" cy="3886134"/>
          </a:xfrm>
        </p:spPr>
        <p:txBody>
          <a:bodyPr/>
          <a:lstStyle/>
          <a:p>
            <a:r>
              <a:rPr lang="en-US" dirty="0" smtClean="0"/>
              <a:t>Visitation for the Fall 2020 semester is restricted and common area </a:t>
            </a:r>
            <a:r>
              <a:rPr lang="en-US" i="1" dirty="0" smtClean="0"/>
              <a:t>(lobbies, study rooms, computer labs, laundry facilities, etc.)</a:t>
            </a:r>
            <a:r>
              <a:rPr lang="en-US" dirty="0" smtClean="0"/>
              <a:t> capacities within residence halls will be limited.</a:t>
            </a:r>
          </a:p>
          <a:p>
            <a:r>
              <a:rPr lang="en-US" dirty="0" smtClean="0"/>
              <a:t>Residence hall expectations will be communicated with each student upon arrival during a series of virtual residence hall meetings facilitated by Housing and Residence Life staff members.</a:t>
            </a:r>
          </a:p>
          <a:p>
            <a:r>
              <a:rPr lang="en-US" dirty="0" smtClean="0"/>
              <a:t>A location has been identified for quarantine use, if a student presents symptoms. Students are expected to relocate to this area during testing. Students testing positive are expected to return to their permanent home address as soon as possible. The quarantine area will be sanitized multiple times a day on a weekly schedule.</a:t>
            </a:r>
          </a:p>
          <a:p>
            <a:endParaRPr lang="en-US" sz="1800" dirty="0" smtClean="0"/>
          </a:p>
          <a:p>
            <a:endParaRPr lang="en-US" sz="1800" dirty="0" smtClean="0"/>
          </a:p>
          <a:p>
            <a:endParaRPr lang="en-US" sz="1800" dirty="0" smtClean="0"/>
          </a:p>
          <a:p>
            <a:endParaRPr lang="en-US" sz="1800" dirty="0" smtClean="0"/>
          </a:p>
          <a:p>
            <a:endParaRPr lang="en-US" sz="1800" b="1" dirty="0">
              <a:solidFill>
                <a:srgbClr val="004684"/>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952500" y="1253496"/>
            <a:ext cx="10287000" cy="566928"/>
          </a:xfrm>
        </p:spPr>
        <p:txBody>
          <a:bodyPr/>
          <a:lstStyle/>
          <a:p>
            <a:r>
              <a:rPr lang="en-US" dirty="0" smtClean="0"/>
              <a:t>Housing and residence Life</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26</a:t>
            </a:fld>
            <a:endParaRPr lang="en-US" dirty="0"/>
          </a:p>
        </p:txBody>
      </p:sp>
      <p:sp>
        <p:nvSpPr>
          <p:cNvPr id="2" name="Text Placeholder 1"/>
          <p:cNvSpPr>
            <a:spLocks noGrp="1"/>
          </p:cNvSpPr>
          <p:nvPr>
            <p:ph type="body" sz="quarter" idx="14"/>
          </p:nvPr>
        </p:nvSpPr>
        <p:spPr/>
        <p:txBody>
          <a:bodyPr/>
          <a:lstStyle/>
          <a:p>
            <a:r>
              <a:rPr lang="en-US" dirty="0" smtClean="0"/>
              <a:t>Student Affairs</a:t>
            </a:r>
            <a:endParaRPr lang="en-US" dirty="0"/>
          </a:p>
        </p:txBody>
      </p:sp>
    </p:spTree>
    <p:extLst>
      <p:ext uri="{BB962C8B-B14F-4D97-AF65-F5344CB8AC3E}">
        <p14:creationId xmlns:p14="http://schemas.microsoft.com/office/powerpoint/2010/main" val="218253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2472719"/>
            <a:ext cx="10287000" cy="1145689"/>
          </a:xfrm>
        </p:spPr>
        <p:txBody>
          <a:bodyPr/>
          <a:lstStyle/>
          <a:p>
            <a:r>
              <a:rPr lang="en-US" dirty="0" smtClean="0"/>
              <a:t>Seating capacities in dining facilities will be reduced to 50% of the maximum occupancy across campus.</a:t>
            </a:r>
          </a:p>
          <a:p>
            <a:r>
              <a:rPr lang="en-US" dirty="0" smtClean="0"/>
              <a:t>Dining areas will align with physical distancing guidelines including limited seating, six-feet spacing, adjusted flows of traffic, to-go options, contactless and touchless payment options, and restricting self-serve options.</a:t>
            </a:r>
          </a:p>
          <a:p>
            <a:r>
              <a:rPr lang="en-US" dirty="0" smtClean="0"/>
              <a:t> We will expand sanitation measures in all locations and provide additional cleaning services between meal hours.</a:t>
            </a:r>
            <a:endParaRPr lang="en-US" b="1" dirty="0">
              <a:solidFill>
                <a:srgbClr val="004684"/>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952500" y="1270992"/>
            <a:ext cx="10287000" cy="566928"/>
          </a:xfrm>
        </p:spPr>
        <p:txBody>
          <a:bodyPr/>
          <a:lstStyle/>
          <a:p>
            <a:r>
              <a:rPr lang="en-US" dirty="0" smtClean="0"/>
              <a:t>DINING and retail operations</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Student Affairs</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27</a:t>
            </a:fld>
            <a:endParaRPr lang="en-US" dirty="0"/>
          </a:p>
        </p:txBody>
      </p:sp>
    </p:spTree>
    <p:extLst>
      <p:ext uri="{BB962C8B-B14F-4D97-AF65-F5344CB8AC3E}">
        <p14:creationId xmlns:p14="http://schemas.microsoft.com/office/powerpoint/2010/main" val="133120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Student Affairs </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28</a:t>
            </a:fld>
            <a:endParaRPr lang="en-US" dirty="0"/>
          </a:p>
        </p:txBody>
      </p:sp>
      <p:sp>
        <p:nvSpPr>
          <p:cNvPr id="6" name="Title 13">
            <a:extLst>
              <a:ext uri="{FF2B5EF4-FFF2-40B4-BE49-F238E27FC236}">
                <a16:creationId xmlns:a16="http://schemas.microsoft.com/office/drawing/2014/main" id="{935C700B-1CAF-42BE-8866-699ED9521110}"/>
              </a:ext>
            </a:extLst>
          </p:cNvPr>
          <p:cNvSpPr txBox="1">
            <a:spLocks/>
          </p:cNvSpPr>
          <p:nvPr/>
        </p:nvSpPr>
        <p:spPr>
          <a:xfrm>
            <a:off x="860136" y="985652"/>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smtClean="0"/>
              <a:t>STUDENT CENTER AND CAMPUS RECREATION CENTER</a:t>
            </a:r>
            <a:endParaRPr lang="en-US" dirty="0"/>
          </a:p>
        </p:txBody>
      </p:sp>
      <p:sp>
        <p:nvSpPr>
          <p:cNvPr id="7" name="Content Placeholder 14">
            <a:extLst>
              <a:ext uri="{FF2B5EF4-FFF2-40B4-BE49-F238E27FC236}">
                <a16:creationId xmlns:a16="http://schemas.microsoft.com/office/drawing/2014/main" id="{477BB034-1942-4DF7-B79D-153CD945F77D}"/>
              </a:ext>
            </a:extLst>
          </p:cNvPr>
          <p:cNvSpPr txBox="1">
            <a:spLocks/>
          </p:cNvSpPr>
          <p:nvPr/>
        </p:nvSpPr>
        <p:spPr>
          <a:xfrm>
            <a:off x="860136" y="1562527"/>
            <a:ext cx="10287000" cy="1604633"/>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Airborne" panose="02000000000000000000" pitchFamily="2"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102000"/>
              <a:buFont typeface="BoomerSerif Book" panose="02000505000000020004"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 collaboration with Dining Services, the Student Center will modify hours of operation:</a:t>
            </a:r>
            <a:br>
              <a:rPr lang="en-US" dirty="0" smtClean="0"/>
            </a:br>
            <a:r>
              <a:rPr lang="en-US" sz="2000" i="1" dirty="0" smtClean="0">
                <a:solidFill>
                  <a:srgbClr val="004684"/>
                </a:solidFill>
              </a:rPr>
              <a:t>&gt;Monday-Friday: 8am-10pm</a:t>
            </a:r>
            <a:br>
              <a:rPr lang="en-US" sz="2000" i="1" dirty="0" smtClean="0">
                <a:solidFill>
                  <a:srgbClr val="004684"/>
                </a:solidFill>
              </a:rPr>
            </a:br>
            <a:r>
              <a:rPr lang="en-US" sz="2000" i="1" dirty="0" smtClean="0">
                <a:solidFill>
                  <a:srgbClr val="004684"/>
                </a:solidFill>
              </a:rPr>
              <a:t>&gt;Saturday: 12pm-10pm</a:t>
            </a:r>
            <a:br>
              <a:rPr lang="en-US" sz="2000" i="1" dirty="0" smtClean="0">
                <a:solidFill>
                  <a:srgbClr val="004684"/>
                </a:solidFill>
              </a:rPr>
            </a:br>
            <a:r>
              <a:rPr lang="en-US" sz="2000" i="1" dirty="0" smtClean="0">
                <a:solidFill>
                  <a:srgbClr val="004684"/>
                </a:solidFill>
              </a:rPr>
              <a:t>&gt;Sunday: 2pm-10pm</a:t>
            </a:r>
          </a:p>
          <a:p>
            <a:r>
              <a:rPr lang="en-US" dirty="0" smtClean="0">
                <a:solidFill>
                  <a:srgbClr val="000000"/>
                </a:solidFill>
              </a:rPr>
              <a:t>Flow of traffic will be adjusted to align with physical distancing guidelines and signage will be placed in highly visible locations throughout the building.</a:t>
            </a:r>
          </a:p>
          <a:p>
            <a:r>
              <a:rPr lang="en-US" dirty="0" smtClean="0">
                <a:solidFill>
                  <a:srgbClr val="000000"/>
                </a:solidFill>
              </a:rPr>
              <a:t>Extensive cleaning and disinfectant measures will be implemented with hourly sanitation throughout the facility. </a:t>
            </a:r>
          </a:p>
          <a:p>
            <a:r>
              <a:rPr lang="en-US" dirty="0" smtClean="0">
                <a:solidFill>
                  <a:srgbClr val="000000"/>
                </a:solidFill>
              </a:rPr>
              <a:t>External individual and group event reservations are restricted for the Fall 2020 semester.</a:t>
            </a:r>
          </a:p>
          <a:p>
            <a:r>
              <a:rPr lang="en-US" dirty="0" smtClean="0">
                <a:solidFill>
                  <a:srgbClr val="000000"/>
                </a:solidFill>
              </a:rPr>
              <a:t>Capacities for internal events will be limited and room layouts will reflect physical distancing guidelines at all times. </a:t>
            </a:r>
          </a:p>
          <a:p>
            <a:endParaRPr lang="en-US" b="1" dirty="0">
              <a:solidFill>
                <a:srgbClr val="004684"/>
              </a:solidFill>
            </a:endParaRPr>
          </a:p>
        </p:txBody>
      </p:sp>
    </p:spTree>
    <p:extLst>
      <p:ext uri="{BB962C8B-B14F-4D97-AF65-F5344CB8AC3E}">
        <p14:creationId xmlns:p14="http://schemas.microsoft.com/office/powerpoint/2010/main" val="1897462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Student Affairs</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29</a:t>
            </a:fld>
            <a:endParaRPr lang="en-US" dirty="0"/>
          </a:p>
        </p:txBody>
      </p:sp>
      <p:sp>
        <p:nvSpPr>
          <p:cNvPr id="6" name="Title 13">
            <a:extLst>
              <a:ext uri="{FF2B5EF4-FFF2-40B4-BE49-F238E27FC236}">
                <a16:creationId xmlns:a16="http://schemas.microsoft.com/office/drawing/2014/main" id="{935C700B-1CAF-42BE-8866-699ED9521110}"/>
              </a:ext>
            </a:extLst>
          </p:cNvPr>
          <p:cNvSpPr txBox="1">
            <a:spLocks/>
          </p:cNvSpPr>
          <p:nvPr/>
        </p:nvSpPr>
        <p:spPr>
          <a:xfrm>
            <a:off x="1104900" y="969402"/>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smtClean="0"/>
              <a:t>STUDENT engagement</a:t>
            </a:r>
            <a:endParaRPr lang="en-US" dirty="0"/>
          </a:p>
        </p:txBody>
      </p:sp>
      <p:sp>
        <p:nvSpPr>
          <p:cNvPr id="11" name="Content Placeholder 14">
            <a:extLst>
              <a:ext uri="{FF2B5EF4-FFF2-40B4-BE49-F238E27FC236}">
                <a16:creationId xmlns:a16="http://schemas.microsoft.com/office/drawing/2014/main" id="{477BB034-1942-4DF7-B79D-153CD945F77D}"/>
              </a:ext>
            </a:extLst>
          </p:cNvPr>
          <p:cNvSpPr txBox="1">
            <a:spLocks/>
          </p:cNvSpPr>
          <p:nvPr/>
        </p:nvSpPr>
        <p:spPr>
          <a:xfrm>
            <a:off x="1104900" y="1570550"/>
            <a:ext cx="10287000" cy="1604633"/>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Airborne" panose="02000000000000000000" pitchFamily="2"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102000"/>
              <a:buFont typeface="BoomerSerif Book" panose="02000505000000020004"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0000"/>
                </a:solidFill>
              </a:rPr>
              <a:t>Students will have access to virtual “return to campus trainings”. The trainings will include guidelines for maintaining a healthy environment.</a:t>
            </a:r>
          </a:p>
          <a:p>
            <a:r>
              <a:rPr lang="en-US" dirty="0" smtClean="0">
                <a:solidFill>
                  <a:srgbClr val="000000"/>
                </a:solidFill>
              </a:rPr>
              <a:t>Students </a:t>
            </a:r>
            <a:r>
              <a:rPr lang="en-US" dirty="0">
                <a:solidFill>
                  <a:srgbClr val="000000"/>
                </a:solidFill>
              </a:rPr>
              <a:t>are expected to review training materials prior to </a:t>
            </a:r>
            <a:r>
              <a:rPr lang="en-US" dirty="0" smtClean="0">
                <a:solidFill>
                  <a:srgbClr val="000000"/>
                </a:solidFill>
              </a:rPr>
              <a:t>arrival </a:t>
            </a:r>
            <a:r>
              <a:rPr lang="en-US" dirty="0">
                <a:solidFill>
                  <a:srgbClr val="000000"/>
                </a:solidFill>
              </a:rPr>
              <a:t>on campus</a:t>
            </a:r>
            <a:r>
              <a:rPr lang="en-US" dirty="0" smtClean="0">
                <a:solidFill>
                  <a:srgbClr val="000000"/>
                </a:solidFill>
              </a:rPr>
              <a:t>.</a:t>
            </a:r>
            <a:endParaRPr lang="en-US" dirty="0">
              <a:solidFill>
                <a:srgbClr val="000000"/>
              </a:solidFill>
            </a:endParaRPr>
          </a:p>
          <a:p>
            <a:r>
              <a:rPr lang="en-US" dirty="0" smtClean="0">
                <a:solidFill>
                  <a:srgbClr val="000000"/>
                </a:solidFill>
              </a:rPr>
              <a:t>We will restrict large gatherings for the Fall 2020 semester and only permit gatherings of 10 indoors or 25 outdoors. </a:t>
            </a:r>
          </a:p>
          <a:p>
            <a:r>
              <a:rPr lang="en-US" dirty="0" smtClean="0">
                <a:solidFill>
                  <a:srgbClr val="000000"/>
                </a:solidFill>
              </a:rPr>
              <a:t>Events larger than the aforementioned should transition to an online format or postpone to Spring 2021 </a:t>
            </a:r>
            <a:r>
              <a:rPr lang="en-US" i="1" dirty="0" smtClean="0">
                <a:solidFill>
                  <a:srgbClr val="000000"/>
                </a:solidFill>
              </a:rPr>
              <a:t>(i.e. Greek life activities, socials, comedy show, etc.)</a:t>
            </a:r>
          </a:p>
          <a:p>
            <a:r>
              <a:rPr lang="en-US" dirty="0" smtClean="0">
                <a:solidFill>
                  <a:srgbClr val="000000"/>
                </a:solidFill>
              </a:rPr>
              <a:t>Students are expected to follow physical distancing guidelines for all social gatherings.</a:t>
            </a:r>
          </a:p>
          <a:p>
            <a:r>
              <a:rPr lang="en-US" dirty="0" smtClean="0">
                <a:solidFill>
                  <a:srgbClr val="000000"/>
                </a:solidFill>
              </a:rPr>
              <a:t>Use of Greek plots is permitted, with the expectation of physical distancing and use of masks. </a:t>
            </a:r>
          </a:p>
          <a:p>
            <a:endParaRPr lang="en-US" sz="2000" b="1" dirty="0">
              <a:solidFill>
                <a:srgbClr val="000000"/>
              </a:solidFill>
            </a:endParaRPr>
          </a:p>
        </p:txBody>
      </p:sp>
    </p:spTree>
    <p:extLst>
      <p:ext uri="{BB962C8B-B14F-4D97-AF65-F5344CB8AC3E}">
        <p14:creationId xmlns:p14="http://schemas.microsoft.com/office/powerpoint/2010/main" val="415269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8193"/>
            <a:ext cx="10287000" cy="3260430"/>
          </a:xfrm>
        </p:spPr>
        <p:txBody>
          <a:bodyPr/>
          <a:lstStyle/>
          <a:p>
            <a:pPr marL="285750" indent="-285750"/>
            <a:r>
              <a:rPr lang="en-US" b="1" dirty="0"/>
              <a:t>Facilities </a:t>
            </a:r>
            <a:r>
              <a:rPr lang="en-US" b="1" dirty="0" smtClean="0"/>
              <a:t>team </a:t>
            </a:r>
            <a:r>
              <a:rPr lang="en-US" b="1" dirty="0"/>
              <a:t>r</a:t>
            </a:r>
            <a:r>
              <a:rPr lang="en-US" b="1" dirty="0" smtClean="0"/>
              <a:t>eported </a:t>
            </a:r>
            <a:r>
              <a:rPr lang="en-US" b="1" dirty="0"/>
              <a:t>to </a:t>
            </a:r>
            <a:r>
              <a:rPr lang="en-US" b="1" dirty="0" smtClean="0"/>
              <a:t>work </a:t>
            </a:r>
            <a:r>
              <a:rPr lang="en-US" b="1" dirty="0"/>
              <a:t>on June 1, 2020 to begin cleaning and sanitation efforts</a:t>
            </a:r>
          </a:p>
          <a:p>
            <a:pPr marL="285750" indent="-285750"/>
            <a:r>
              <a:rPr lang="en-US" dirty="0" smtClean="0"/>
              <a:t>Clean in </a:t>
            </a:r>
            <a:r>
              <a:rPr lang="en-US" dirty="0"/>
              <a:t>accordance with CDC </a:t>
            </a:r>
            <a:r>
              <a:rPr lang="en-US" dirty="0" smtClean="0"/>
              <a:t>guidelines which includes a </a:t>
            </a:r>
            <a:r>
              <a:rPr lang="en-US" dirty="0"/>
              <a:t>deep cleaning of all </a:t>
            </a:r>
            <a:r>
              <a:rPr lang="en-US" dirty="0" smtClean="0"/>
              <a:t>buildings</a:t>
            </a:r>
            <a:endParaRPr lang="en-US" dirty="0"/>
          </a:p>
          <a:p>
            <a:pPr marL="285750" indent="-285750"/>
            <a:r>
              <a:rPr lang="en-US" dirty="0" smtClean="0"/>
              <a:t>Utilize </a:t>
            </a:r>
            <a:r>
              <a:rPr lang="en-US" dirty="0"/>
              <a:t>r</a:t>
            </a:r>
            <a:r>
              <a:rPr lang="en-US" dirty="0" smtClean="0"/>
              <a:t>egistered </a:t>
            </a:r>
            <a:r>
              <a:rPr lang="en-US" dirty="0"/>
              <a:t>EPA </a:t>
            </a:r>
            <a:r>
              <a:rPr lang="en-US" dirty="0" smtClean="0"/>
              <a:t>disinfectant </a:t>
            </a:r>
            <a:r>
              <a:rPr lang="en-US" dirty="0"/>
              <a:t>p</a:t>
            </a:r>
            <a:r>
              <a:rPr lang="en-US" dirty="0" smtClean="0"/>
              <a:t>roducts </a:t>
            </a:r>
            <a:r>
              <a:rPr lang="en-US" dirty="0"/>
              <a:t>that meet criteria for use against the COVID-19</a:t>
            </a:r>
          </a:p>
          <a:p>
            <a:pPr marL="285750" indent="-285750"/>
            <a:r>
              <a:rPr lang="en-US" dirty="0" smtClean="0"/>
              <a:t>All </a:t>
            </a:r>
            <a:r>
              <a:rPr lang="en-US" dirty="0"/>
              <a:t>personnel will use </a:t>
            </a:r>
            <a:r>
              <a:rPr lang="en-US" dirty="0" smtClean="0"/>
              <a:t>gloves </a:t>
            </a:r>
            <a:r>
              <a:rPr lang="en-US" dirty="0"/>
              <a:t>and face coverings, especially when </a:t>
            </a:r>
            <a:r>
              <a:rPr lang="en-US" dirty="0" smtClean="0"/>
              <a:t>social </a:t>
            </a:r>
            <a:r>
              <a:rPr lang="en-US" dirty="0"/>
              <a:t>d</a:t>
            </a:r>
            <a:r>
              <a:rPr lang="en-US" dirty="0" smtClean="0"/>
              <a:t>istancing </a:t>
            </a:r>
            <a:r>
              <a:rPr lang="en-US" dirty="0"/>
              <a:t>is not </a:t>
            </a:r>
            <a:r>
              <a:rPr lang="en-US" dirty="0" smtClean="0"/>
              <a:t>possible</a:t>
            </a:r>
          </a:p>
          <a:p>
            <a:pPr marL="285750" indent="-285750"/>
            <a:endParaRPr lang="en-US" dirty="0" smtClean="0"/>
          </a:p>
          <a:p>
            <a:pPr marL="285750" indent="-285750"/>
            <a:endParaRPr lang="en-US" dirty="0"/>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Cleaning &amp; sanitizing</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Cleaning &amp; Sanitizing</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3</a:t>
            </a:fld>
            <a:endParaRPr lang="en-US" dirty="0"/>
          </a:p>
        </p:txBody>
      </p:sp>
    </p:spTree>
    <p:extLst>
      <p:ext uri="{BB962C8B-B14F-4D97-AF65-F5344CB8AC3E}">
        <p14:creationId xmlns:p14="http://schemas.microsoft.com/office/powerpoint/2010/main" val="3285693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82399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athletics</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smtClean="0"/>
              <a:t>Director, Intercollegiate Athletics</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06/03/20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Earl Hilton</a:t>
            </a:r>
            <a:endParaRPr lang="en-US" dirty="0"/>
          </a:p>
        </p:txBody>
      </p:sp>
    </p:spTree>
    <p:extLst>
      <p:ext uri="{BB962C8B-B14F-4D97-AF65-F5344CB8AC3E}">
        <p14:creationId xmlns:p14="http://schemas.microsoft.com/office/powerpoint/2010/main" val="3791175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1558913"/>
            <a:ext cx="10287000" cy="4066031"/>
          </a:xfrm>
        </p:spPr>
        <p:txBody>
          <a:bodyPr/>
          <a:lstStyle/>
          <a:p>
            <a:r>
              <a:rPr lang="en-US" sz="2800" dirty="0"/>
              <a:t>Why?</a:t>
            </a:r>
          </a:p>
          <a:p>
            <a:r>
              <a:rPr lang="en-US" sz="2800" dirty="0" smtClean="0"/>
              <a:t>How</a:t>
            </a:r>
            <a:r>
              <a:rPr lang="en-US" sz="2800" dirty="0"/>
              <a:t>?</a:t>
            </a:r>
          </a:p>
          <a:p>
            <a:pPr marL="0" indent="0">
              <a:buNone/>
            </a:pPr>
            <a:r>
              <a:rPr lang="en-US" sz="2800" dirty="0"/>
              <a:t>	- Guidelines for students generally</a:t>
            </a:r>
          </a:p>
          <a:p>
            <a:pPr marL="0" indent="0">
              <a:buNone/>
            </a:pPr>
            <a:r>
              <a:rPr lang="en-US" sz="2800" dirty="0"/>
              <a:t>	- NCAA guidance</a:t>
            </a:r>
          </a:p>
          <a:p>
            <a:pPr marL="0" indent="0">
              <a:buNone/>
            </a:pPr>
            <a:r>
              <a:rPr lang="en-US" sz="2800" dirty="0"/>
              <a:t>	- Testing</a:t>
            </a:r>
          </a:p>
          <a:p>
            <a:pPr marL="0" indent="0">
              <a:buNone/>
            </a:pPr>
            <a:r>
              <a:rPr lang="en-US" sz="2800" dirty="0"/>
              <a:t>	- Conditioning / Practice</a:t>
            </a:r>
          </a:p>
          <a:p>
            <a:pPr marL="0" indent="0">
              <a:buNone/>
            </a:pPr>
            <a:r>
              <a:rPr lang="en-US" sz="2800" dirty="0"/>
              <a:t>	- Calendar</a:t>
            </a:r>
          </a:p>
          <a:p>
            <a:pPr marL="0" indent="0">
              <a:buNone/>
            </a:pPr>
            <a:endParaRPr lang="en-US" dirty="0"/>
          </a:p>
          <a:p>
            <a:pPr marL="0" indent="0">
              <a:buNone/>
            </a:pPr>
            <a:endParaRPr lang="en-US" dirty="0"/>
          </a:p>
          <a:p>
            <a:pPr marL="0" indent="0">
              <a:buNone/>
            </a:pP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Athletics</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32</a:t>
            </a:fld>
            <a:endParaRPr lang="en-US" dirty="0"/>
          </a:p>
        </p:txBody>
      </p:sp>
    </p:spTree>
    <p:extLst>
      <p:ext uri="{BB962C8B-B14F-4D97-AF65-F5344CB8AC3E}">
        <p14:creationId xmlns:p14="http://schemas.microsoft.com/office/powerpoint/2010/main" val="3464647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1330036"/>
            <a:ext cx="10287000" cy="4294908"/>
          </a:xfrm>
        </p:spPr>
        <p:txBody>
          <a:bodyPr/>
          <a:lstStyle/>
          <a:p>
            <a:pPr marL="0" indent="0">
              <a:buNone/>
            </a:pPr>
            <a:r>
              <a:rPr lang="en-US" sz="2800" dirty="0"/>
              <a:t>Football – Game Day</a:t>
            </a:r>
          </a:p>
          <a:p>
            <a:r>
              <a:rPr lang="en-US" sz="2800" dirty="0"/>
              <a:t>Health and Safety</a:t>
            </a:r>
          </a:p>
          <a:p>
            <a:pPr marL="0" indent="0">
              <a:buNone/>
            </a:pPr>
            <a:r>
              <a:rPr lang="en-US" sz="2800" dirty="0"/>
              <a:t>	- Social Distancing and Masks</a:t>
            </a:r>
          </a:p>
          <a:p>
            <a:pPr marL="0" indent="0">
              <a:buNone/>
            </a:pPr>
            <a:r>
              <a:rPr lang="en-US" sz="2800" dirty="0"/>
              <a:t>	- Ingress / Egress</a:t>
            </a:r>
          </a:p>
          <a:p>
            <a:pPr marL="0" indent="0">
              <a:buNone/>
            </a:pPr>
            <a:r>
              <a:rPr lang="en-US" sz="2800" dirty="0"/>
              <a:t>	- Tailgating</a:t>
            </a:r>
          </a:p>
          <a:p>
            <a:pPr marL="0" indent="0">
              <a:buNone/>
            </a:pPr>
            <a:r>
              <a:rPr lang="en-US" sz="2800" dirty="0"/>
              <a:t>	- Concessions</a:t>
            </a:r>
          </a:p>
          <a:p>
            <a:pPr marL="0" indent="0">
              <a:buNone/>
            </a:pPr>
            <a:r>
              <a:rPr lang="en-US" sz="2800" dirty="0"/>
              <a:t>	- Tents / Beer Garden</a:t>
            </a:r>
          </a:p>
          <a:p>
            <a:pPr marL="0" indent="0">
              <a:buNone/>
            </a:pPr>
            <a:r>
              <a:rPr lang="en-US" sz="2800" dirty="0"/>
              <a:t>	- Skybox</a:t>
            </a:r>
            <a:endParaRPr lang="en-US" dirty="0"/>
          </a:p>
          <a:p>
            <a:pPr marL="0" indent="0">
              <a:buNone/>
            </a:pPr>
            <a:endParaRPr lang="en-US" dirty="0"/>
          </a:p>
          <a:p>
            <a:pPr marL="0" indent="0">
              <a:buNone/>
            </a:pP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Athletics</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33</a:t>
            </a:fld>
            <a:endParaRPr lang="en-US" dirty="0"/>
          </a:p>
        </p:txBody>
      </p:sp>
    </p:spTree>
    <p:extLst>
      <p:ext uri="{BB962C8B-B14F-4D97-AF65-F5344CB8AC3E}">
        <p14:creationId xmlns:p14="http://schemas.microsoft.com/office/powerpoint/2010/main" val="3164395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204853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Budget impact</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smtClean="0"/>
              <a:t>Vice Chancellor, Business and Finance</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06/03/20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Robert Pompey</a:t>
            </a:r>
            <a:endParaRPr lang="en-US" dirty="0"/>
          </a:p>
        </p:txBody>
      </p:sp>
    </p:spTree>
    <p:extLst>
      <p:ext uri="{BB962C8B-B14F-4D97-AF65-F5344CB8AC3E}">
        <p14:creationId xmlns:p14="http://schemas.microsoft.com/office/powerpoint/2010/main" val="1221739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8193"/>
            <a:ext cx="10287000" cy="4091594"/>
          </a:xfrm>
        </p:spPr>
        <p:txBody>
          <a:bodyPr/>
          <a:lstStyle/>
          <a:p>
            <a:pPr lvl="0"/>
            <a:r>
              <a:rPr lang="en-US" dirty="0"/>
              <a:t>Assess the Financial Impact of the following:</a:t>
            </a:r>
          </a:p>
          <a:p>
            <a:pPr lvl="1"/>
            <a:r>
              <a:rPr lang="en-US" dirty="0"/>
              <a:t>Method of Education Delivery </a:t>
            </a:r>
          </a:p>
          <a:p>
            <a:pPr lvl="1"/>
            <a:r>
              <a:rPr lang="en-US" dirty="0"/>
              <a:t>State of the Economy</a:t>
            </a:r>
          </a:p>
          <a:p>
            <a:pPr lvl="0"/>
            <a:r>
              <a:rPr lang="en-US" dirty="0"/>
              <a:t>Investments Needed to have a successful Fall 2020 Opening</a:t>
            </a:r>
          </a:p>
          <a:p>
            <a:pPr lvl="0"/>
            <a:r>
              <a:rPr lang="en-US" dirty="0"/>
              <a:t>Maximize Recruitment and Retention</a:t>
            </a:r>
          </a:p>
          <a:p>
            <a:pPr lvl="0"/>
            <a:r>
              <a:rPr lang="en-US" dirty="0"/>
              <a:t>Maintain the Financial Viability of all Aspects of the University</a:t>
            </a:r>
          </a:p>
          <a:p>
            <a:pPr marL="0" indent="0">
              <a:buNone/>
            </a:pPr>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Budget Impact</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36</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Budget Impact goals</a:t>
            </a:r>
          </a:p>
        </p:txBody>
      </p:sp>
    </p:spTree>
    <p:extLst>
      <p:ext uri="{BB962C8B-B14F-4D97-AF65-F5344CB8AC3E}">
        <p14:creationId xmlns:p14="http://schemas.microsoft.com/office/powerpoint/2010/main" val="4123863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8193"/>
            <a:ext cx="10287000" cy="4091594"/>
          </a:xfrm>
        </p:spPr>
        <p:txBody>
          <a:bodyPr/>
          <a:lstStyle/>
          <a:p>
            <a:pPr marL="0" indent="0">
              <a:buNone/>
            </a:pPr>
            <a:endParaRPr lang="en-US" dirty="0"/>
          </a:p>
          <a:p>
            <a:r>
              <a:rPr lang="en-US" dirty="0"/>
              <a:t>Full- Time Distance Education Students pays 18% less than In-Class Full time Students in tuition</a:t>
            </a:r>
          </a:p>
          <a:p>
            <a:r>
              <a:rPr lang="en-US" dirty="0"/>
              <a:t>Distance Education Students  don’t pay Athletics, Health Services, Debt Service Fees or Student Activities Fees</a:t>
            </a:r>
          </a:p>
          <a:p>
            <a:r>
              <a:rPr lang="en-US" dirty="0"/>
              <a:t>Distance Students, if they elect to stay home would not be in Residence Halls or have Meal Plans </a:t>
            </a:r>
          </a:p>
          <a:p>
            <a:r>
              <a:rPr lang="en-US" dirty="0"/>
              <a:t>Accordingly, tuition and fee revenues in all of these areas will be adversely in the Fall 2020 </a:t>
            </a:r>
          </a:p>
          <a:p>
            <a:r>
              <a:rPr lang="en-US" dirty="0"/>
              <a:t>Potential Impact - $22 million to $26 million</a:t>
            </a:r>
          </a:p>
          <a:p>
            <a:pPr marL="0" indent="0">
              <a:buNone/>
            </a:pPr>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Budget Impact</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37</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POTENTIAL Budget Impact </a:t>
            </a:r>
          </a:p>
        </p:txBody>
      </p:sp>
    </p:spTree>
    <p:extLst>
      <p:ext uri="{BB962C8B-B14F-4D97-AF65-F5344CB8AC3E}">
        <p14:creationId xmlns:p14="http://schemas.microsoft.com/office/powerpoint/2010/main" val="1164227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8193"/>
            <a:ext cx="10287000" cy="4091594"/>
          </a:xfrm>
        </p:spPr>
        <p:txBody>
          <a:bodyPr/>
          <a:lstStyle/>
          <a:p>
            <a:pPr marL="0" indent="0">
              <a:buNone/>
            </a:pPr>
            <a:endParaRPr lang="en-US" dirty="0"/>
          </a:p>
          <a:p>
            <a:r>
              <a:rPr lang="en-US" dirty="0"/>
              <a:t>COVID-19 has significantly impacted the economy</a:t>
            </a:r>
          </a:p>
          <a:p>
            <a:r>
              <a:rPr lang="en-US" dirty="0"/>
              <a:t>Projected Unemployment rate was 15% in April 2020, up from less than 4%, prior to the pandemic</a:t>
            </a:r>
          </a:p>
          <a:p>
            <a:r>
              <a:rPr lang="en-US" dirty="0"/>
              <a:t>The State of NC derives it revenues from income taxes, sales taxes, etc.</a:t>
            </a:r>
          </a:p>
          <a:p>
            <a:r>
              <a:rPr lang="en-US" dirty="0"/>
              <a:t>The downturn has adversely impacted State revenues, resulting in the need to implement budget reduction measures Statewide</a:t>
            </a:r>
          </a:p>
          <a:p>
            <a:r>
              <a:rPr lang="en-US" dirty="0"/>
              <a:t>The University is reviewing budget reduction scenarios at 5% and 10%</a:t>
            </a:r>
          </a:p>
          <a:p>
            <a:r>
              <a:rPr lang="en-US" dirty="0"/>
              <a:t>Potential impact - $4.5 to $9 million</a:t>
            </a:r>
          </a:p>
          <a:p>
            <a:pPr marL="0" indent="0">
              <a:buNone/>
            </a:pPr>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Budget Impact</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38</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State of the Economy</a:t>
            </a:r>
          </a:p>
        </p:txBody>
      </p:sp>
    </p:spTree>
    <p:extLst>
      <p:ext uri="{BB962C8B-B14F-4D97-AF65-F5344CB8AC3E}">
        <p14:creationId xmlns:p14="http://schemas.microsoft.com/office/powerpoint/2010/main" val="951834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8193"/>
            <a:ext cx="10287000" cy="4091594"/>
          </a:xfrm>
        </p:spPr>
        <p:txBody>
          <a:bodyPr/>
          <a:lstStyle/>
          <a:p>
            <a:pPr marL="0" indent="0">
              <a:buNone/>
            </a:pPr>
            <a:endParaRPr lang="en-US" dirty="0"/>
          </a:p>
          <a:p>
            <a:r>
              <a:rPr lang="en-US" dirty="0"/>
              <a:t>With the increase in Distance Learning, there will be a need to develop classes that will allow students the opportunity to maximize distance learning</a:t>
            </a:r>
          </a:p>
          <a:p>
            <a:r>
              <a:rPr lang="en-US" dirty="0"/>
              <a:t>Additionally, </a:t>
            </a:r>
            <a:r>
              <a:rPr lang="en-US" dirty="0" smtClean="0"/>
              <a:t>cleaning </a:t>
            </a:r>
            <a:r>
              <a:rPr lang="en-US" dirty="0"/>
              <a:t>and safety measures, as discussed previously, will be implemented</a:t>
            </a:r>
          </a:p>
          <a:p>
            <a:r>
              <a:rPr lang="en-US" dirty="0"/>
              <a:t>IT support will also be required to support distance education and other efforts</a:t>
            </a:r>
          </a:p>
          <a:p>
            <a:r>
              <a:rPr lang="en-US" dirty="0"/>
              <a:t>Anticipated support needed - $6 Million</a:t>
            </a:r>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Budget Impact</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39</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Investments needed for the fall 2020</a:t>
            </a:r>
          </a:p>
        </p:txBody>
      </p:sp>
    </p:spTree>
    <p:extLst>
      <p:ext uri="{BB962C8B-B14F-4D97-AF65-F5344CB8AC3E}">
        <p14:creationId xmlns:p14="http://schemas.microsoft.com/office/powerpoint/2010/main" val="236031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32046"/>
            <a:ext cx="10287000" cy="3260430"/>
          </a:xfrm>
        </p:spPr>
        <p:txBody>
          <a:bodyPr/>
          <a:lstStyle/>
          <a:p>
            <a:pPr marL="285750" indent="-285750"/>
            <a:r>
              <a:rPr lang="en-US" dirty="0"/>
              <a:t>Perform cleaning of all areas each </a:t>
            </a:r>
            <a:r>
              <a:rPr lang="en-US" dirty="0" smtClean="0"/>
              <a:t>morning and routine </a:t>
            </a:r>
            <a:r>
              <a:rPr lang="en-US" dirty="0"/>
              <a:t>cleaning of frequently touched surfaces, including tables, doorknobs, light switches, countertops, handles, desks, elevator buttons, keyboards, toilets, faucets, sinks, etc.</a:t>
            </a:r>
          </a:p>
          <a:p>
            <a:pPr marL="285750" indent="-285750"/>
            <a:r>
              <a:rPr lang="en-US" dirty="0" smtClean="0"/>
              <a:t>Supplement current personnel with </a:t>
            </a:r>
            <a:r>
              <a:rPr lang="en-US" dirty="0"/>
              <a:t>contracted service companies and temporary personnel to address the additional effort required to clean high touch services</a:t>
            </a:r>
          </a:p>
          <a:p>
            <a:pPr marL="285750" indent="-285750"/>
            <a:r>
              <a:rPr lang="en-US" dirty="0" smtClean="0"/>
              <a:t>Provide hand </a:t>
            </a:r>
            <a:r>
              <a:rPr lang="en-US" dirty="0"/>
              <a:t>sanitizer dispensers and disinfecting wipe dispensers will be located outside of classrooms, conference rooms and other high traffic areas, providing faculty, staff, and students the opportunity to sanitize the instruction and seating areas prior to the beginning of classes and meetings, respectively</a:t>
            </a:r>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Cleaning &amp; sanitizing</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Campus Safety</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4</a:t>
            </a:fld>
            <a:endParaRPr lang="en-US" dirty="0"/>
          </a:p>
        </p:txBody>
      </p:sp>
    </p:spTree>
    <p:extLst>
      <p:ext uri="{BB962C8B-B14F-4D97-AF65-F5344CB8AC3E}">
        <p14:creationId xmlns:p14="http://schemas.microsoft.com/office/powerpoint/2010/main" val="1300781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8193"/>
            <a:ext cx="10287000" cy="4091594"/>
          </a:xfrm>
        </p:spPr>
        <p:txBody>
          <a:bodyPr/>
          <a:lstStyle/>
          <a:p>
            <a:pPr marL="0" indent="0">
              <a:buNone/>
            </a:pPr>
            <a:endParaRPr lang="en-US" dirty="0"/>
          </a:p>
          <a:p>
            <a:r>
              <a:rPr lang="en-US" dirty="0"/>
              <a:t>The University will receive $44 million in CARES Act Funding</a:t>
            </a:r>
          </a:p>
          <a:p>
            <a:r>
              <a:rPr lang="en-US" dirty="0"/>
              <a:t>Of this total, approximately $16 million has been dispersed in the form of housing and dining refunds and emergency grants to the students</a:t>
            </a:r>
          </a:p>
          <a:p>
            <a:r>
              <a:rPr lang="en-US" dirty="0"/>
              <a:t>The remaining $28 million will be utilized to provide student support and support investments needed for the Fall of ($6 million), provide stabilization funding for areas impacted by the shortfall from distance learning ($22 million to $26 million) ,and provide support for the potential appropriation loss from the budget shortfall (4.5 million to $9 million).</a:t>
            </a:r>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Budget Impact</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40</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CARES ACT FUNDING</a:t>
            </a:r>
          </a:p>
        </p:txBody>
      </p:sp>
    </p:spTree>
    <p:extLst>
      <p:ext uri="{BB962C8B-B14F-4D97-AF65-F5344CB8AC3E}">
        <p14:creationId xmlns:p14="http://schemas.microsoft.com/office/powerpoint/2010/main" val="3877767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8193"/>
            <a:ext cx="10287000" cy="4091594"/>
          </a:xfrm>
        </p:spPr>
        <p:txBody>
          <a:bodyPr/>
          <a:lstStyle/>
          <a:p>
            <a:pPr marL="0" indent="0">
              <a:buNone/>
            </a:pPr>
            <a:endParaRPr lang="en-US" dirty="0" smtClean="0"/>
          </a:p>
          <a:p>
            <a:r>
              <a:rPr lang="en-US" dirty="0" smtClean="0"/>
              <a:t>Obtain </a:t>
            </a:r>
            <a:r>
              <a:rPr lang="en-US" dirty="0"/>
              <a:t>the final budget reduction from the General Assembly</a:t>
            </a:r>
          </a:p>
          <a:p>
            <a:r>
              <a:rPr lang="en-US" dirty="0"/>
              <a:t>Finalize the </a:t>
            </a:r>
            <a:r>
              <a:rPr lang="en-US" dirty="0" smtClean="0"/>
              <a:t>investments </a:t>
            </a:r>
            <a:r>
              <a:rPr lang="en-US" dirty="0"/>
              <a:t>n</a:t>
            </a:r>
            <a:r>
              <a:rPr lang="en-US" dirty="0" smtClean="0"/>
              <a:t>eeded </a:t>
            </a:r>
            <a:r>
              <a:rPr lang="en-US" dirty="0"/>
              <a:t>for Fall 2020</a:t>
            </a:r>
          </a:p>
          <a:p>
            <a:r>
              <a:rPr lang="en-US" dirty="0"/>
              <a:t>Implement </a:t>
            </a:r>
            <a:r>
              <a:rPr lang="en-US" dirty="0" smtClean="0"/>
              <a:t>budget </a:t>
            </a:r>
            <a:r>
              <a:rPr lang="en-US" dirty="0"/>
              <a:t>r</a:t>
            </a:r>
            <a:r>
              <a:rPr lang="en-US" dirty="0" smtClean="0"/>
              <a:t>eductions</a:t>
            </a:r>
            <a:endParaRPr lang="en-US" dirty="0"/>
          </a:p>
          <a:p>
            <a:r>
              <a:rPr lang="en-US" dirty="0"/>
              <a:t>Allocate CARES Act </a:t>
            </a:r>
            <a:r>
              <a:rPr lang="en-US" dirty="0" smtClean="0"/>
              <a:t>funding </a:t>
            </a:r>
            <a:r>
              <a:rPr lang="en-US" dirty="0"/>
              <a:t>for </a:t>
            </a:r>
            <a:r>
              <a:rPr lang="en-US" dirty="0" smtClean="0"/>
              <a:t>student </a:t>
            </a:r>
            <a:r>
              <a:rPr lang="en-US" dirty="0"/>
              <a:t>s</a:t>
            </a:r>
            <a:r>
              <a:rPr lang="en-US" dirty="0" smtClean="0"/>
              <a:t>upport </a:t>
            </a:r>
            <a:r>
              <a:rPr lang="en-US" dirty="0"/>
              <a:t>and </a:t>
            </a:r>
            <a:r>
              <a:rPr lang="en-US" dirty="0" smtClean="0"/>
              <a:t>operations</a:t>
            </a:r>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Budget Impact</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41</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677815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849881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Open discussion</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a:t>C</a:t>
            </a:r>
            <a:r>
              <a:rPr lang="en-US" dirty="0" smtClean="0"/>
              <a:t>hancellor</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06/03/20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Harold L. Martin, Sr.</a:t>
            </a:r>
            <a:endParaRPr lang="en-US" dirty="0"/>
          </a:p>
        </p:txBody>
      </p:sp>
    </p:spTree>
    <p:extLst>
      <p:ext uri="{BB962C8B-B14F-4D97-AF65-F5344CB8AC3E}">
        <p14:creationId xmlns:p14="http://schemas.microsoft.com/office/powerpoint/2010/main" val="4101344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32572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2105046"/>
            <a:ext cx="10287000" cy="3260430"/>
          </a:xfrm>
        </p:spPr>
        <p:txBody>
          <a:bodyPr/>
          <a:lstStyle/>
          <a:p>
            <a:pPr marL="285750" indent="-285750"/>
            <a:r>
              <a:rPr lang="en-US" dirty="0"/>
              <a:t>Cleaning supplies will be made available to individual departments and areas</a:t>
            </a:r>
          </a:p>
          <a:p>
            <a:pPr marL="285750" indent="-285750"/>
            <a:r>
              <a:rPr lang="en-US" dirty="0" smtClean="0"/>
              <a:t>Facilities </a:t>
            </a:r>
            <a:r>
              <a:rPr lang="en-US" dirty="0"/>
              <a:t>l</a:t>
            </a:r>
            <a:r>
              <a:rPr lang="en-US" dirty="0" smtClean="0"/>
              <a:t>eadership </a:t>
            </a:r>
            <a:r>
              <a:rPr lang="en-US" dirty="0"/>
              <a:t>team will meet with </a:t>
            </a:r>
            <a:r>
              <a:rPr lang="en-US" dirty="0" smtClean="0"/>
              <a:t>administrators </a:t>
            </a:r>
            <a:r>
              <a:rPr lang="en-US" dirty="0"/>
              <a:t>to discuss the following:</a:t>
            </a:r>
          </a:p>
          <a:p>
            <a:pPr marL="742950" lvl="1" indent="-285750">
              <a:buFont typeface="Arial" panose="020B0604020202020204" pitchFamily="34" charset="0"/>
              <a:buChar char="•"/>
            </a:pPr>
            <a:r>
              <a:rPr lang="en-US" dirty="0" smtClean="0"/>
              <a:t>Cleaning </a:t>
            </a:r>
            <a:r>
              <a:rPr lang="en-US" dirty="0"/>
              <a:t>p</a:t>
            </a:r>
            <a:r>
              <a:rPr lang="en-US" dirty="0" smtClean="0"/>
              <a:t>rotocol </a:t>
            </a:r>
            <a:endParaRPr lang="en-US" dirty="0"/>
          </a:p>
          <a:p>
            <a:pPr marL="742950" lvl="1" indent="-285750">
              <a:buFont typeface="Arial" panose="020B0604020202020204" pitchFamily="34" charset="0"/>
              <a:buChar char="•"/>
            </a:pPr>
            <a:r>
              <a:rPr lang="en-US" dirty="0" err="1" smtClean="0"/>
              <a:t>Plexiglass</a:t>
            </a:r>
            <a:r>
              <a:rPr lang="en-US" dirty="0" smtClean="0"/>
              <a:t> </a:t>
            </a:r>
            <a:r>
              <a:rPr lang="en-US" dirty="0" smtClean="0"/>
              <a:t>;l</a:t>
            </a:r>
            <a:r>
              <a:rPr lang="en-US" dirty="0" smtClean="0"/>
              <a:t>ocation </a:t>
            </a:r>
            <a:r>
              <a:rPr lang="en-US" dirty="0"/>
              <a:t>in </a:t>
            </a:r>
            <a:r>
              <a:rPr lang="en-US" dirty="0" smtClean="0"/>
              <a:t>reception </a:t>
            </a:r>
            <a:r>
              <a:rPr lang="en-US" dirty="0"/>
              <a:t>areas</a:t>
            </a:r>
          </a:p>
          <a:p>
            <a:pPr marL="742950" lvl="1" indent="-285750">
              <a:buFont typeface="Arial" panose="020B0604020202020204" pitchFamily="34" charset="0"/>
              <a:buChar char="•"/>
            </a:pPr>
            <a:r>
              <a:rPr lang="en-US" dirty="0" smtClean="0"/>
              <a:t>Concerns </a:t>
            </a:r>
            <a:r>
              <a:rPr lang="en-US" dirty="0"/>
              <a:t>and </a:t>
            </a:r>
            <a:r>
              <a:rPr lang="en-US" dirty="0" smtClean="0"/>
              <a:t>questions</a:t>
            </a:r>
            <a:endParaRPr lang="en-US" dirty="0"/>
          </a:p>
          <a:p>
            <a:endParaRPr lang="en-US" dirty="0"/>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Cleaning &amp; sanitizing</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Campus Safety</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5</a:t>
            </a:fld>
            <a:endParaRPr lang="en-US" dirty="0"/>
          </a:p>
        </p:txBody>
      </p:sp>
    </p:spTree>
    <p:extLst>
      <p:ext uri="{BB962C8B-B14F-4D97-AF65-F5344CB8AC3E}">
        <p14:creationId xmlns:p14="http://schemas.microsoft.com/office/powerpoint/2010/main" val="372911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2345677"/>
            <a:ext cx="10287000" cy="3260430"/>
          </a:xfrm>
        </p:spPr>
        <p:txBody>
          <a:bodyPr/>
          <a:lstStyle/>
          <a:p>
            <a:r>
              <a:rPr lang="en-US" dirty="0"/>
              <a:t>All </a:t>
            </a:r>
            <a:r>
              <a:rPr lang="en-US" dirty="0" smtClean="0"/>
              <a:t>students</a:t>
            </a:r>
            <a:r>
              <a:rPr lang="en-US" dirty="0"/>
              <a:t>, </a:t>
            </a:r>
            <a:r>
              <a:rPr lang="en-US" dirty="0" smtClean="0"/>
              <a:t>faculty</a:t>
            </a:r>
            <a:r>
              <a:rPr lang="en-US" dirty="0"/>
              <a:t>, and </a:t>
            </a:r>
            <a:r>
              <a:rPr lang="en-US" dirty="0" smtClean="0"/>
              <a:t>staff </a:t>
            </a:r>
            <a:r>
              <a:rPr lang="en-US" dirty="0"/>
              <a:t>are expected to maintain </a:t>
            </a:r>
            <a:r>
              <a:rPr lang="en-US" dirty="0" smtClean="0"/>
              <a:t>six </a:t>
            </a:r>
            <a:r>
              <a:rPr lang="en-US" dirty="0"/>
              <a:t>f</a:t>
            </a:r>
            <a:r>
              <a:rPr lang="en-US" dirty="0" smtClean="0"/>
              <a:t>eet </a:t>
            </a:r>
            <a:r>
              <a:rPr lang="en-US" dirty="0"/>
              <a:t>of </a:t>
            </a:r>
            <a:r>
              <a:rPr lang="en-US" dirty="0" smtClean="0"/>
              <a:t>social </a:t>
            </a:r>
            <a:r>
              <a:rPr lang="en-US" dirty="0"/>
              <a:t>d</a:t>
            </a:r>
            <a:r>
              <a:rPr lang="en-US" dirty="0" smtClean="0"/>
              <a:t>istancing </a:t>
            </a:r>
            <a:r>
              <a:rPr lang="en-US" dirty="0"/>
              <a:t>at all </a:t>
            </a:r>
            <a:r>
              <a:rPr lang="en-US" dirty="0" smtClean="0"/>
              <a:t>times. This </a:t>
            </a:r>
            <a:r>
              <a:rPr lang="en-US" dirty="0"/>
              <a:t>includes the </a:t>
            </a:r>
            <a:r>
              <a:rPr lang="en-US" dirty="0" smtClean="0"/>
              <a:t>classroom</a:t>
            </a:r>
            <a:r>
              <a:rPr lang="en-US" dirty="0"/>
              <a:t>, </a:t>
            </a:r>
            <a:r>
              <a:rPr lang="en-US" dirty="0" smtClean="0"/>
              <a:t>offices</a:t>
            </a:r>
            <a:r>
              <a:rPr lang="en-US" dirty="0"/>
              <a:t>, and all other </a:t>
            </a:r>
            <a:r>
              <a:rPr lang="en-US" dirty="0" smtClean="0"/>
              <a:t>spaces.</a:t>
            </a:r>
          </a:p>
          <a:p>
            <a:r>
              <a:rPr lang="en-US" dirty="0"/>
              <a:t>Class rooms, conference rooms, auditoriums, stadiums, etc. will be configured to promote social distancing</a:t>
            </a:r>
          </a:p>
          <a:p>
            <a:r>
              <a:rPr lang="en-US" dirty="0"/>
              <a:t>Directional signage will be posted to promote one way paths where </a:t>
            </a:r>
            <a:r>
              <a:rPr lang="en-US" dirty="0" smtClean="0"/>
              <a:t>practical</a:t>
            </a:r>
          </a:p>
          <a:p>
            <a:r>
              <a:rPr lang="en-US" dirty="0"/>
              <a:t>For areas that will have lines, place visual cues that indicate where to </a:t>
            </a:r>
            <a:r>
              <a:rPr lang="en-US" dirty="0" smtClean="0"/>
              <a:t>stand</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Campus Safety</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6</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Social Distancing</a:t>
            </a:r>
          </a:p>
        </p:txBody>
      </p:sp>
    </p:spTree>
    <p:extLst>
      <p:ext uri="{BB962C8B-B14F-4D97-AF65-F5344CB8AC3E}">
        <p14:creationId xmlns:p14="http://schemas.microsoft.com/office/powerpoint/2010/main" val="92156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13290"/>
            <a:ext cx="10287000" cy="4320609"/>
          </a:xfrm>
        </p:spPr>
        <p:txBody>
          <a:bodyPr/>
          <a:lstStyle/>
          <a:p>
            <a:r>
              <a:rPr lang="en-US" dirty="0" smtClean="0"/>
              <a:t>To </a:t>
            </a:r>
            <a:r>
              <a:rPr lang="en-US" dirty="0"/>
              <a:t>reduce the density on our campus, </a:t>
            </a:r>
            <a:r>
              <a:rPr lang="en-US" dirty="0" smtClean="0"/>
              <a:t>departments </a:t>
            </a:r>
            <a:r>
              <a:rPr lang="en-US" dirty="0"/>
              <a:t>are encouraged to continue to consider options such as: </a:t>
            </a:r>
          </a:p>
          <a:p>
            <a:pPr lvl="1"/>
            <a:r>
              <a:rPr lang="en-US" dirty="0"/>
              <a:t>Remote Work</a:t>
            </a:r>
          </a:p>
          <a:p>
            <a:pPr lvl="1"/>
            <a:r>
              <a:rPr lang="en-US" dirty="0"/>
              <a:t>Alternating Days </a:t>
            </a:r>
          </a:p>
          <a:p>
            <a:pPr lvl="1"/>
            <a:r>
              <a:rPr lang="en-US" dirty="0"/>
              <a:t>Staggered Reporting/Departing</a:t>
            </a:r>
          </a:p>
          <a:p>
            <a:r>
              <a:rPr lang="en-US" dirty="0"/>
              <a:t>Use the steps, when possible; no more than 2 people should be in an elevator at one time</a:t>
            </a:r>
          </a:p>
          <a:p>
            <a:r>
              <a:rPr lang="en-US" dirty="0" err="1"/>
              <a:t>Plexiglass</a:t>
            </a:r>
            <a:r>
              <a:rPr lang="en-US" dirty="0"/>
              <a:t> will be placed in high traffic reception areas</a:t>
            </a:r>
          </a:p>
          <a:p>
            <a:r>
              <a:rPr lang="en-US" dirty="0"/>
              <a:t>Recommend the continuation of virtual meetings</a:t>
            </a:r>
          </a:p>
          <a:p>
            <a:r>
              <a:rPr lang="en-US" dirty="0" smtClean="0"/>
              <a:t>Please </a:t>
            </a:r>
            <a:r>
              <a:rPr lang="en-US" dirty="0"/>
              <a:t>contact Facilities with requests to review work environments where social distancing is a </a:t>
            </a:r>
            <a:r>
              <a:rPr lang="en-US" dirty="0" smtClean="0"/>
              <a:t>challenge</a:t>
            </a:r>
          </a:p>
          <a:p>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Campus Safety</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7</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Social Distancing</a:t>
            </a:r>
          </a:p>
        </p:txBody>
      </p:sp>
    </p:spTree>
    <p:extLst>
      <p:ext uri="{BB962C8B-B14F-4D97-AF65-F5344CB8AC3E}">
        <p14:creationId xmlns:p14="http://schemas.microsoft.com/office/powerpoint/2010/main" val="394809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602446"/>
            <a:ext cx="10287000" cy="4091594"/>
          </a:xfrm>
        </p:spPr>
        <p:txBody>
          <a:bodyPr/>
          <a:lstStyle/>
          <a:p>
            <a:pPr marL="0" indent="0">
              <a:buNone/>
            </a:pPr>
            <a:endParaRPr lang="en-US" dirty="0"/>
          </a:p>
          <a:p>
            <a:r>
              <a:rPr lang="en-US" dirty="0"/>
              <a:t>Face coverings are critical in minimizing the risk to others.</a:t>
            </a:r>
          </a:p>
          <a:p>
            <a:r>
              <a:rPr lang="en-US" dirty="0"/>
              <a:t>The university strongly encourages employees to wear masks or face coverings when working on campus and unable to maintain social distancing measures as described above. </a:t>
            </a:r>
          </a:p>
          <a:p>
            <a:r>
              <a:rPr lang="en-US" dirty="0" smtClean="0"/>
              <a:t>Students</a:t>
            </a:r>
            <a:r>
              <a:rPr lang="en-US" dirty="0"/>
              <a:t>, faculty, and staff should bring their own face </a:t>
            </a:r>
            <a:r>
              <a:rPr lang="en-US" dirty="0" smtClean="0"/>
              <a:t>coverings; however the university </a:t>
            </a:r>
            <a:r>
              <a:rPr lang="en-US" dirty="0"/>
              <a:t>will supply an A&amp;T branded cloth face covering to all students, faculty, and staff during the </a:t>
            </a:r>
            <a:r>
              <a:rPr lang="en-US" dirty="0" smtClean="0"/>
              <a:t>fall </a:t>
            </a:r>
            <a:r>
              <a:rPr lang="en-US" dirty="0"/>
              <a:t>reopening</a:t>
            </a:r>
          </a:p>
          <a:p>
            <a:r>
              <a:rPr lang="en-US" dirty="0"/>
              <a:t>The University also has a supply of disposable face coverings that will be made available to </a:t>
            </a:r>
            <a:r>
              <a:rPr lang="en-US" dirty="0" smtClean="0"/>
              <a:t>colleges </a:t>
            </a:r>
            <a:r>
              <a:rPr lang="en-US" dirty="0"/>
              <a:t>and </a:t>
            </a:r>
            <a:r>
              <a:rPr lang="en-US" dirty="0" smtClean="0"/>
              <a:t>departments</a:t>
            </a:r>
            <a:r>
              <a:rPr lang="en-US" dirty="0"/>
              <a:t>, as needed.</a:t>
            </a:r>
          </a:p>
          <a:p>
            <a:endParaRPr lang="en-US" dirty="0"/>
          </a:p>
          <a:p>
            <a:pPr lvl="1"/>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dirty="0" smtClean="0"/>
          </a:p>
          <a:p>
            <a:r>
              <a:rPr lang="en-US" dirty="0" smtClean="0"/>
              <a:t>Campus </a:t>
            </a:r>
            <a:r>
              <a:rPr lang="en-US" dirty="0"/>
              <a:t>Safety</a:t>
            </a:r>
          </a:p>
          <a:p>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8</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Personal protective equipment (</a:t>
            </a:r>
            <a:r>
              <a:rPr lang="en-US" dirty="0" err="1" smtClean="0"/>
              <a:t>ppe</a:t>
            </a:r>
            <a:r>
              <a:rPr lang="en-US" dirty="0" smtClean="0"/>
              <a:t>)</a:t>
            </a:r>
            <a:endParaRPr lang="en-US" dirty="0"/>
          </a:p>
        </p:txBody>
      </p:sp>
    </p:spTree>
    <p:extLst>
      <p:ext uri="{BB962C8B-B14F-4D97-AF65-F5344CB8AC3E}">
        <p14:creationId xmlns:p14="http://schemas.microsoft.com/office/powerpoint/2010/main" val="239313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812460517"/>
      </p:ext>
    </p:extLst>
  </p:cSld>
  <p:clrMapOvr>
    <a:masterClrMapping/>
  </p:clrMapOvr>
</p:sld>
</file>

<file path=ppt/theme/theme1.xml><?xml version="1.0" encoding="utf-8"?>
<a:theme xmlns:a="http://schemas.openxmlformats.org/drawingml/2006/main" name="NCAT_Brand">
  <a:themeElements>
    <a:clrScheme name="Custom 19">
      <a:dk1>
        <a:srgbClr val="4C4C4C"/>
      </a:dk1>
      <a:lt1>
        <a:srgbClr val="FFFFFF"/>
      </a:lt1>
      <a:dk2>
        <a:srgbClr val="44546A"/>
      </a:dk2>
      <a:lt2>
        <a:srgbClr val="C2C2C2"/>
      </a:lt2>
      <a:accent1>
        <a:srgbClr val="004684"/>
      </a:accent1>
      <a:accent2>
        <a:srgbClr val="FDB927"/>
      </a:accent2>
      <a:accent3>
        <a:srgbClr val="666666"/>
      </a:accent3>
      <a:accent4>
        <a:srgbClr val="FDB927"/>
      </a:accent4>
      <a:accent5>
        <a:srgbClr val="5B9BD5"/>
      </a:accent5>
      <a:accent6>
        <a:srgbClr val="70AD47"/>
      </a:accent6>
      <a:hlink>
        <a:srgbClr val="004683"/>
      </a:hlink>
      <a:folHlink>
        <a:srgbClr val="004683"/>
      </a:folHlink>
    </a:clrScheme>
    <a:fontScheme name="NCAT - Franklin Gothic">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AT_" id="{435F3027-E9E9-4D1C-8EB8-E9F2452064B5}" vid="{F0C78797-80E2-4302-8090-E1FA5200D2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NCAT_Brand</Template>
  <TotalTime>13334</TotalTime>
  <Words>2136</Words>
  <Application>Microsoft Office PowerPoint</Application>
  <PresentationFormat>Widescreen</PresentationFormat>
  <Paragraphs>328</Paragraphs>
  <Slides>44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Airborne</vt:lpstr>
      <vt:lpstr>Arial</vt:lpstr>
      <vt:lpstr>BoomerSerif Book</vt:lpstr>
      <vt:lpstr>Calibri</vt:lpstr>
      <vt:lpstr>Courier New</vt:lpstr>
      <vt:lpstr>Franklin Gothic Book</vt:lpstr>
      <vt:lpstr>Franklin Gothic Heavy</vt:lpstr>
      <vt:lpstr>Franklin Gothic Medium</vt:lpstr>
      <vt:lpstr>Tahoma</vt:lpstr>
      <vt:lpstr>Times New Roman</vt:lpstr>
      <vt:lpstr>Wingdings</vt:lpstr>
      <vt:lpstr>NCAT_Brand</vt:lpstr>
      <vt:lpstr>Reopening of campus</vt:lpstr>
      <vt:lpstr>Campus safety</vt:lpstr>
      <vt:lpstr>Cleaning &amp; sanitizing</vt:lpstr>
      <vt:lpstr>Cleaning &amp; sanitizing</vt:lpstr>
      <vt:lpstr>Cleaning &amp; sanitizing</vt:lpstr>
      <vt:lpstr>Social Distancing</vt:lpstr>
      <vt:lpstr>Social Distancing</vt:lpstr>
      <vt:lpstr>Personal protective equipment (ppe)</vt:lpstr>
      <vt:lpstr>questions</vt:lpstr>
      <vt:lpstr>Returning to campus</vt:lpstr>
      <vt:lpstr>Target dates</vt:lpstr>
      <vt:lpstr>PowerPoint Presentation</vt:lpstr>
      <vt:lpstr>Transition back to Campus</vt:lpstr>
      <vt:lpstr>Transition back to Campus</vt:lpstr>
      <vt:lpstr>questions</vt:lpstr>
      <vt:lpstr>Course delivery</vt:lpstr>
      <vt:lpstr>On campus instruction</vt:lpstr>
      <vt:lpstr>Distance education</vt:lpstr>
      <vt:lpstr>research</vt:lpstr>
      <vt:lpstr>Returning to research: a phased approach</vt:lpstr>
      <vt:lpstr>Returning to research: a phased approach</vt:lpstr>
      <vt:lpstr>Consideration before returning to research</vt:lpstr>
      <vt:lpstr>questions</vt:lpstr>
      <vt:lpstr>Student affairs</vt:lpstr>
      <vt:lpstr>Housing and residence Life</vt:lpstr>
      <vt:lpstr>Housing and residence Life</vt:lpstr>
      <vt:lpstr>DINING and retail operations</vt:lpstr>
      <vt:lpstr>PowerPoint Presentation</vt:lpstr>
      <vt:lpstr>PowerPoint Presentation</vt:lpstr>
      <vt:lpstr>questions</vt:lpstr>
      <vt:lpstr>athletics</vt:lpstr>
      <vt:lpstr>PowerPoint Presentation</vt:lpstr>
      <vt:lpstr>PowerPoint Presentation</vt:lpstr>
      <vt:lpstr>questions</vt:lpstr>
      <vt:lpstr>Budget impact</vt:lpstr>
      <vt:lpstr>Budget Impact goals</vt:lpstr>
      <vt:lpstr>POTENTIAL Budget Impact </vt:lpstr>
      <vt:lpstr>State of the Economy</vt:lpstr>
      <vt:lpstr>Investments needed for the fall 2020</vt:lpstr>
      <vt:lpstr>CARES ACT FUNDING</vt:lpstr>
      <vt:lpstr>NEXT STEPS</vt:lpstr>
      <vt:lpstr>questions</vt:lpstr>
      <vt:lpstr>Open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Shannon P Bennett</cp:lastModifiedBy>
  <cp:revision>144</cp:revision>
  <cp:lastPrinted>2018-07-11T15:24:00Z</cp:lastPrinted>
  <dcterms:created xsi:type="dcterms:W3CDTF">2018-07-09T14:47:23Z</dcterms:created>
  <dcterms:modified xsi:type="dcterms:W3CDTF">2020-06-03T13:28:40Z</dcterms:modified>
</cp:coreProperties>
</file>