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20"/>
  </p:notesMasterIdLst>
  <p:handoutMasterIdLst>
    <p:handoutMasterId r:id="rId21"/>
  </p:handoutMasterIdLst>
  <p:sldIdLst>
    <p:sldId id="267" r:id="rId5"/>
    <p:sldId id="318" r:id="rId6"/>
    <p:sldId id="320" r:id="rId7"/>
    <p:sldId id="321" r:id="rId8"/>
    <p:sldId id="326" r:id="rId9"/>
    <p:sldId id="327" r:id="rId10"/>
    <p:sldId id="332" r:id="rId11"/>
    <p:sldId id="328" r:id="rId12"/>
    <p:sldId id="330" r:id="rId13"/>
    <p:sldId id="333" r:id="rId14"/>
    <p:sldId id="334" r:id="rId15"/>
    <p:sldId id="335" r:id="rId16"/>
    <p:sldId id="319" r:id="rId17"/>
    <p:sldId id="336" r:id="rId18"/>
    <p:sldId id="3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927"/>
    <a:srgbClr val="004684"/>
    <a:srgbClr val="F9E805"/>
    <a:srgbClr val="000000"/>
    <a:srgbClr val="FFFFFF"/>
    <a:srgbClr val="44546A"/>
    <a:srgbClr val="666666"/>
    <a:srgbClr val="C2C2C2"/>
    <a:srgbClr val="5B9BD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 autoAdjust="0"/>
    <p:restoredTop sz="96405"/>
  </p:normalViewPr>
  <p:slideViewPr>
    <p:cSldViewPr snapToGrid="0" snapToObjects="1" showGuides="1">
      <p:cViewPr varScale="1">
        <p:scale>
          <a:sx n="126" d="100"/>
          <a:sy n="126" d="100"/>
        </p:scale>
        <p:origin x="1240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251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98A445-5558-4449-9DF3-8EEAEDD93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4A98F-C81B-5E43-B628-921FF4B5E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B1CED-BBCC-CC47-A076-726FEE660A1D}" type="datetimeFigureOut">
              <a:rPr lang="en-US" smtClean="0"/>
              <a:t>8/23/23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60DD8-5E58-8D4A-A979-73CD5394E1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5FB1A-06FD-E345-910F-9E3110383C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81C4C-E9ED-B046-AA44-551BE7F59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63988-4FE8-2E4D-BB69-0AEF97854ADC}" type="datetimeFigureOut">
              <a:rPr lang="en-US" smtClean="0"/>
              <a:t>8/23/23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09317-7393-CE42-8571-143524D75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7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4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31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73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70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96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9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5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04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46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4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59">
            <a:extLst>
              <a:ext uri="{FF2B5EF4-FFF2-40B4-BE49-F238E27FC236}">
                <a16:creationId xmlns:a16="http://schemas.microsoft.com/office/drawing/2014/main" id="{F2C91A8F-BF55-4BDB-981B-E1C306B24D2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56" y="-2326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2478A-79DC-4626-BCD1-F04ED774B5A8}"/>
              </a:ext>
            </a:extLst>
          </p:cNvPr>
          <p:cNvSpPr/>
          <p:nvPr userDrawn="1"/>
        </p:nvSpPr>
        <p:spPr>
          <a:xfrm>
            <a:off x="-6056" y="-181669"/>
            <a:ext cx="12204112" cy="6205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C1F81F-5F07-47A1-A214-58E2045D36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173" y="6472238"/>
            <a:ext cx="2316202" cy="32571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9A7EE3E-3B91-C24F-995C-E65BB3FA8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F3ABBEE-ACB7-0B49-B4CF-F51799B550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563DEB8-A147-1E4C-81A3-08107FB23F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7AF0D73-3894-7048-B729-066D462FB9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C1B80D6-0F9E-224C-83D9-FC53338A3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FC4604AB-DA07-1938-A6B3-C80E23875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56" y="-181668"/>
            <a:ext cx="12204112" cy="65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3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859">
            <a:extLst>
              <a:ext uri="{FF2B5EF4-FFF2-40B4-BE49-F238E27FC236}">
                <a16:creationId xmlns:a16="http://schemas.microsoft.com/office/drawing/2014/main" id="{048A6AF4-DC91-451B-B8D6-88EA6555080B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050A7-126A-4C86-A197-A835B027883E}"/>
              </a:ext>
            </a:extLst>
          </p:cNvPr>
          <p:cNvSpPr/>
          <p:nvPr/>
        </p:nvSpPr>
        <p:spPr>
          <a:xfrm>
            <a:off x="0" y="0"/>
            <a:ext cx="12192000" cy="616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C56FC8-F9B7-A249-88E9-4A3B02EC52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165850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456113" algn="l"/>
              </a:tabLst>
              <a:defRPr sz="2400" b="0" u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Go to Insert &gt; Pictures and select image. </a:t>
            </a:r>
            <a:br>
              <a:rPr lang="en-US" dirty="0"/>
            </a:br>
            <a:r>
              <a:rPr lang="en-US" dirty="0"/>
              <a:t>On Mac: Set transparency to 50%. </a:t>
            </a:r>
            <a:br>
              <a:rPr lang="en-US" dirty="0"/>
            </a:br>
            <a:r>
              <a:rPr lang="en-US" dirty="0"/>
              <a:t>On PC: Use Format Painter to transfer transparency </a:t>
            </a:r>
            <a:br>
              <a:rPr lang="en-US" dirty="0"/>
            </a:br>
            <a:r>
              <a:rPr lang="en-US" dirty="0"/>
              <a:t>from example image on slide 2 of this template.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E81D3-DFC1-437E-A7EB-4BDAA23DEB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A04410-0C55-4ED3-AC85-10F450331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BF02DC3-3443-5D4D-9EBF-1FADC7BF23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227" y="1516306"/>
            <a:ext cx="10716094" cy="3130062"/>
          </a:xfrm>
          <a:prstGeom prst="rect">
            <a:avLst/>
          </a:prstGeom>
        </p:spPr>
        <p:txBody>
          <a:bodyPr lIns="0" rIns="0" anchor="ctr"/>
          <a:lstStyle>
            <a:lvl1pPr algn="l">
              <a:lnSpc>
                <a:spcPct val="85000"/>
              </a:lnSpc>
              <a:defRPr sz="7200" b="1" i="0" spc="-15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r>
              <a:rPr lang="en-US" dirty="0"/>
              <a:t>Master title slide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76C4187-7927-9047-B5E2-ABFA0AA99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4840922"/>
            <a:ext cx="3544888" cy="19911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122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20309B-76EC-C941-99A4-1DBF785FE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226" y="5110919"/>
            <a:ext cx="3545361" cy="16733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DBDB875-CCCA-CB49-B360-2448FAD711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26" y="5349135"/>
            <a:ext cx="3545361" cy="176201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Presented to Lorem Ipsum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1F162D26-EEB0-7F4D-96DA-BECC9AEC3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226" y="5596221"/>
            <a:ext cx="3545361" cy="1804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6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lnSpc>
                <a:spcPct val="60000"/>
              </a:lnSpc>
              <a:buNone/>
              <a:defRPr sz="1600"/>
            </a:lvl2pPr>
            <a:lvl3pPr marL="914400" indent="0" algn="l">
              <a:lnSpc>
                <a:spcPct val="60000"/>
              </a:lnSpc>
              <a:buNone/>
              <a:defRPr sz="1600"/>
            </a:lvl3pPr>
            <a:lvl4pPr marL="1371600" indent="0" algn="l">
              <a:lnSpc>
                <a:spcPct val="60000"/>
              </a:lnSpc>
              <a:buNone/>
              <a:defRPr sz="1600"/>
            </a:lvl4pPr>
          </a:lstStyle>
          <a:p>
            <a:pPr lvl="0"/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17415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5D6C91-7468-469B-BEE9-7B15D4AC087A}"/>
              </a:ext>
            </a:extLst>
          </p:cNvPr>
          <p:cNvSpPr/>
          <p:nvPr userDrawn="1"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59">
            <a:extLst>
              <a:ext uri="{FF2B5EF4-FFF2-40B4-BE49-F238E27FC236}">
                <a16:creationId xmlns:a16="http://schemas.microsoft.com/office/drawing/2014/main" id="{7E1778D1-AAB2-4E9E-9E0C-D2043A951A3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C44614-97FC-4333-A684-1F5D7CDFC0A5}"/>
              </a:ext>
            </a:extLst>
          </p:cNvPr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59">
            <a:extLst>
              <a:ext uri="{FF2B5EF4-FFF2-40B4-BE49-F238E27FC236}">
                <a16:creationId xmlns:a16="http://schemas.microsoft.com/office/drawing/2014/main" id="{E4D02F5A-B44B-4ACC-B2A0-5CAD95818AC7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-3175"/>
            <a:ext cx="12188825" cy="6864350"/>
          </a:xfrm>
          <a:custGeom>
            <a:avLst/>
            <a:gdLst>
              <a:gd name="T0" fmla="*/ 146 w 7678"/>
              <a:gd name="T1" fmla="*/ 0 h 4324"/>
              <a:gd name="T2" fmla="*/ 299 w 7678"/>
              <a:gd name="T3" fmla="*/ 0 h 4324"/>
              <a:gd name="T4" fmla="*/ 452 w 7678"/>
              <a:gd name="T5" fmla="*/ 0 h 4324"/>
              <a:gd name="T6" fmla="*/ 1983 w 7678"/>
              <a:gd name="T7" fmla="*/ 0 h 4324"/>
              <a:gd name="T8" fmla="*/ 2188 w 7678"/>
              <a:gd name="T9" fmla="*/ 0 h 4324"/>
              <a:gd name="T10" fmla="*/ 2341 w 7678"/>
              <a:gd name="T11" fmla="*/ 0 h 4324"/>
              <a:gd name="T12" fmla="*/ 2494 w 7678"/>
              <a:gd name="T13" fmla="*/ 0 h 4324"/>
              <a:gd name="T14" fmla="*/ 2647 w 7678"/>
              <a:gd name="T15" fmla="*/ 0 h 4324"/>
              <a:gd name="T16" fmla="*/ 2801 w 7678"/>
              <a:gd name="T17" fmla="*/ 0 h 4324"/>
              <a:gd name="T18" fmla="*/ 2954 w 7678"/>
              <a:gd name="T19" fmla="*/ 0 h 4324"/>
              <a:gd name="T20" fmla="*/ 3107 w 7678"/>
              <a:gd name="T21" fmla="*/ 0 h 4324"/>
              <a:gd name="T22" fmla="*/ 3260 w 7678"/>
              <a:gd name="T23" fmla="*/ 0 h 4324"/>
              <a:gd name="T24" fmla="*/ 3414 w 7678"/>
              <a:gd name="T25" fmla="*/ 0 h 4324"/>
              <a:gd name="T26" fmla="*/ 3567 w 7678"/>
              <a:gd name="T27" fmla="*/ 0 h 4324"/>
              <a:gd name="T28" fmla="*/ 3720 w 7678"/>
              <a:gd name="T29" fmla="*/ 0 h 4324"/>
              <a:gd name="T30" fmla="*/ 3873 w 7678"/>
              <a:gd name="T31" fmla="*/ 0 h 4324"/>
              <a:gd name="T32" fmla="*/ 4027 w 7678"/>
              <a:gd name="T33" fmla="*/ 0 h 4324"/>
              <a:gd name="T34" fmla="*/ 4180 w 7678"/>
              <a:gd name="T35" fmla="*/ 0 h 4324"/>
              <a:gd name="T36" fmla="*/ 605 w 7678"/>
              <a:gd name="T37" fmla="*/ 0 h 4324"/>
              <a:gd name="T38" fmla="*/ 758 w 7678"/>
              <a:gd name="T39" fmla="*/ 0 h 4324"/>
              <a:gd name="T40" fmla="*/ 912 w 7678"/>
              <a:gd name="T41" fmla="*/ 0 h 4324"/>
              <a:gd name="T42" fmla="*/ 1065 w 7678"/>
              <a:gd name="T43" fmla="*/ 0 h 4324"/>
              <a:gd name="T44" fmla="*/ 1218 w 7678"/>
              <a:gd name="T45" fmla="*/ 0 h 4324"/>
              <a:gd name="T46" fmla="*/ 1371 w 7678"/>
              <a:gd name="T47" fmla="*/ 0 h 4324"/>
              <a:gd name="T48" fmla="*/ 1525 w 7678"/>
              <a:gd name="T49" fmla="*/ 0 h 4324"/>
              <a:gd name="T50" fmla="*/ 1681 w 7678"/>
              <a:gd name="T51" fmla="*/ 0 h 4324"/>
              <a:gd name="T52" fmla="*/ 1835 w 7678"/>
              <a:gd name="T53" fmla="*/ 0 h 4324"/>
              <a:gd name="T54" fmla="*/ 6634 w 7678"/>
              <a:gd name="T55" fmla="*/ 0 h 4324"/>
              <a:gd name="T56" fmla="*/ 6736 w 7678"/>
              <a:gd name="T57" fmla="*/ 0 h 4324"/>
              <a:gd name="T58" fmla="*/ 6889 w 7678"/>
              <a:gd name="T59" fmla="*/ 0 h 4324"/>
              <a:gd name="T60" fmla="*/ 7043 w 7678"/>
              <a:gd name="T61" fmla="*/ 0 h 4324"/>
              <a:gd name="T62" fmla="*/ 7196 w 7678"/>
              <a:gd name="T63" fmla="*/ 0 h 4324"/>
              <a:gd name="T64" fmla="*/ 7349 w 7678"/>
              <a:gd name="T65" fmla="*/ 0 h 4324"/>
              <a:gd name="T66" fmla="*/ 7502 w 7678"/>
              <a:gd name="T67" fmla="*/ 0 h 4324"/>
              <a:gd name="T68" fmla="*/ 7656 w 7678"/>
              <a:gd name="T69" fmla="*/ 0 h 4324"/>
              <a:gd name="T70" fmla="*/ 6229 w 7678"/>
              <a:gd name="T71" fmla="*/ 4324 h 4324"/>
              <a:gd name="T72" fmla="*/ 4388 w 7678"/>
              <a:gd name="T73" fmla="*/ 0 h 4324"/>
              <a:gd name="T74" fmla="*/ 4541 w 7678"/>
              <a:gd name="T75" fmla="*/ 0 h 4324"/>
              <a:gd name="T76" fmla="*/ 4694 w 7678"/>
              <a:gd name="T77" fmla="*/ 0 h 4324"/>
              <a:gd name="T78" fmla="*/ 4847 w 7678"/>
              <a:gd name="T79" fmla="*/ 0 h 4324"/>
              <a:gd name="T80" fmla="*/ 5000 w 7678"/>
              <a:gd name="T81" fmla="*/ 0 h 4324"/>
              <a:gd name="T82" fmla="*/ 5154 w 7678"/>
              <a:gd name="T83" fmla="*/ 0 h 4324"/>
              <a:gd name="T84" fmla="*/ 5307 w 7678"/>
              <a:gd name="T85" fmla="*/ 0 h 4324"/>
              <a:gd name="T86" fmla="*/ 5460 w 7678"/>
              <a:gd name="T87" fmla="*/ 0 h 4324"/>
              <a:gd name="T88" fmla="*/ 5613 w 7678"/>
              <a:gd name="T89" fmla="*/ 0 h 4324"/>
              <a:gd name="T90" fmla="*/ 5766 w 7678"/>
              <a:gd name="T91" fmla="*/ 0 h 4324"/>
              <a:gd name="T92" fmla="*/ 5919 w 7678"/>
              <a:gd name="T93" fmla="*/ 0 h 4324"/>
              <a:gd name="T94" fmla="*/ 6072 w 7678"/>
              <a:gd name="T95" fmla="*/ 0 h 4324"/>
              <a:gd name="T96" fmla="*/ 6225 w 7678"/>
              <a:gd name="T97" fmla="*/ 0 h 4324"/>
              <a:gd name="T98" fmla="*/ 6379 w 7678"/>
              <a:gd name="T99" fmla="*/ 0 h 4324"/>
              <a:gd name="T100" fmla="*/ 6532 w 7678"/>
              <a:gd name="T101" fmla="*/ 0 h 4324"/>
              <a:gd name="T102" fmla="*/ 6382 w 7678"/>
              <a:gd name="T103" fmla="*/ 4324 h 4324"/>
              <a:gd name="T104" fmla="*/ 6535 w 7678"/>
              <a:gd name="T105" fmla="*/ 4324 h 4324"/>
              <a:gd name="T106" fmla="*/ 6688 w 7678"/>
              <a:gd name="T107" fmla="*/ 4324 h 4324"/>
              <a:gd name="T108" fmla="*/ 6842 w 7678"/>
              <a:gd name="T109" fmla="*/ 4324 h 4324"/>
              <a:gd name="T110" fmla="*/ 6995 w 7678"/>
              <a:gd name="T111" fmla="*/ 4324 h 4324"/>
              <a:gd name="T112" fmla="*/ 7148 w 7678"/>
              <a:gd name="T113" fmla="*/ 4324 h 4324"/>
              <a:gd name="T114" fmla="*/ 7301 w 7678"/>
              <a:gd name="T115" fmla="*/ 4324 h 4324"/>
              <a:gd name="T116" fmla="*/ 7455 w 7678"/>
              <a:gd name="T117" fmla="*/ 4324 h 4324"/>
              <a:gd name="T118" fmla="*/ 7608 w 7678"/>
              <a:gd name="T119" fmla="*/ 4324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78" h="4324">
                <a:moveTo>
                  <a:pt x="47" y="0"/>
                </a:moveTo>
                <a:lnTo>
                  <a:pt x="0" y="128"/>
                </a:lnTo>
                <a:lnTo>
                  <a:pt x="0" y="119"/>
                </a:lnTo>
                <a:lnTo>
                  <a:pt x="43" y="0"/>
                </a:lnTo>
                <a:lnTo>
                  <a:pt x="47" y="0"/>
                </a:lnTo>
                <a:close/>
                <a:moveTo>
                  <a:pt x="94" y="0"/>
                </a:moveTo>
                <a:lnTo>
                  <a:pt x="0" y="259"/>
                </a:lnTo>
                <a:lnTo>
                  <a:pt x="0" y="268"/>
                </a:lnTo>
                <a:lnTo>
                  <a:pt x="98" y="0"/>
                </a:lnTo>
                <a:lnTo>
                  <a:pt x="94" y="0"/>
                </a:lnTo>
                <a:close/>
                <a:moveTo>
                  <a:pt x="146" y="0"/>
                </a:moveTo>
                <a:lnTo>
                  <a:pt x="0" y="399"/>
                </a:lnTo>
                <a:lnTo>
                  <a:pt x="0" y="408"/>
                </a:lnTo>
                <a:lnTo>
                  <a:pt x="149" y="0"/>
                </a:lnTo>
                <a:lnTo>
                  <a:pt x="146" y="0"/>
                </a:lnTo>
                <a:close/>
                <a:moveTo>
                  <a:pt x="197" y="0"/>
                </a:moveTo>
                <a:lnTo>
                  <a:pt x="0" y="539"/>
                </a:lnTo>
                <a:lnTo>
                  <a:pt x="0" y="549"/>
                </a:lnTo>
                <a:lnTo>
                  <a:pt x="200" y="0"/>
                </a:lnTo>
                <a:lnTo>
                  <a:pt x="197" y="0"/>
                </a:lnTo>
                <a:close/>
                <a:moveTo>
                  <a:pt x="248" y="0"/>
                </a:moveTo>
                <a:lnTo>
                  <a:pt x="0" y="680"/>
                </a:lnTo>
                <a:lnTo>
                  <a:pt x="0" y="689"/>
                </a:lnTo>
                <a:lnTo>
                  <a:pt x="251" y="0"/>
                </a:lnTo>
                <a:lnTo>
                  <a:pt x="248" y="0"/>
                </a:lnTo>
                <a:close/>
                <a:moveTo>
                  <a:pt x="299" y="0"/>
                </a:moveTo>
                <a:lnTo>
                  <a:pt x="0" y="820"/>
                </a:lnTo>
                <a:lnTo>
                  <a:pt x="0" y="829"/>
                </a:lnTo>
                <a:lnTo>
                  <a:pt x="302" y="0"/>
                </a:lnTo>
                <a:lnTo>
                  <a:pt x="299" y="0"/>
                </a:lnTo>
                <a:close/>
                <a:moveTo>
                  <a:pt x="350" y="0"/>
                </a:moveTo>
                <a:lnTo>
                  <a:pt x="0" y="960"/>
                </a:lnTo>
                <a:lnTo>
                  <a:pt x="0" y="969"/>
                </a:lnTo>
                <a:lnTo>
                  <a:pt x="353" y="0"/>
                </a:lnTo>
                <a:lnTo>
                  <a:pt x="350" y="0"/>
                </a:lnTo>
                <a:close/>
                <a:moveTo>
                  <a:pt x="401" y="0"/>
                </a:moveTo>
                <a:lnTo>
                  <a:pt x="0" y="1099"/>
                </a:lnTo>
                <a:lnTo>
                  <a:pt x="0" y="1109"/>
                </a:lnTo>
                <a:lnTo>
                  <a:pt x="404" y="0"/>
                </a:lnTo>
                <a:lnTo>
                  <a:pt x="401" y="0"/>
                </a:lnTo>
                <a:close/>
                <a:moveTo>
                  <a:pt x="452" y="0"/>
                </a:moveTo>
                <a:lnTo>
                  <a:pt x="0" y="1239"/>
                </a:lnTo>
                <a:lnTo>
                  <a:pt x="0" y="1249"/>
                </a:lnTo>
                <a:lnTo>
                  <a:pt x="455" y="0"/>
                </a:lnTo>
                <a:lnTo>
                  <a:pt x="452" y="0"/>
                </a:lnTo>
                <a:close/>
                <a:moveTo>
                  <a:pt x="503" y="0"/>
                </a:moveTo>
                <a:lnTo>
                  <a:pt x="0" y="1379"/>
                </a:lnTo>
                <a:lnTo>
                  <a:pt x="0" y="1389"/>
                </a:lnTo>
                <a:lnTo>
                  <a:pt x="507" y="0"/>
                </a:lnTo>
                <a:lnTo>
                  <a:pt x="503" y="0"/>
                </a:lnTo>
                <a:close/>
                <a:moveTo>
                  <a:pt x="2034" y="0"/>
                </a:moveTo>
                <a:lnTo>
                  <a:pt x="459" y="4324"/>
                </a:lnTo>
                <a:lnTo>
                  <a:pt x="462" y="4324"/>
                </a:lnTo>
                <a:lnTo>
                  <a:pt x="2038" y="0"/>
                </a:lnTo>
                <a:lnTo>
                  <a:pt x="2034" y="0"/>
                </a:lnTo>
                <a:close/>
                <a:moveTo>
                  <a:pt x="1983" y="0"/>
                </a:moveTo>
                <a:lnTo>
                  <a:pt x="408" y="4324"/>
                </a:lnTo>
                <a:lnTo>
                  <a:pt x="411" y="4324"/>
                </a:lnTo>
                <a:lnTo>
                  <a:pt x="1987" y="0"/>
                </a:lnTo>
                <a:lnTo>
                  <a:pt x="1983" y="0"/>
                </a:lnTo>
                <a:close/>
                <a:moveTo>
                  <a:pt x="2086" y="0"/>
                </a:moveTo>
                <a:lnTo>
                  <a:pt x="510" y="4324"/>
                </a:lnTo>
                <a:lnTo>
                  <a:pt x="513" y="4324"/>
                </a:lnTo>
                <a:lnTo>
                  <a:pt x="2089" y="0"/>
                </a:lnTo>
                <a:lnTo>
                  <a:pt x="2086" y="0"/>
                </a:lnTo>
                <a:close/>
                <a:moveTo>
                  <a:pt x="2137" y="0"/>
                </a:moveTo>
                <a:lnTo>
                  <a:pt x="561" y="4324"/>
                </a:lnTo>
                <a:lnTo>
                  <a:pt x="564" y="4324"/>
                </a:lnTo>
                <a:lnTo>
                  <a:pt x="2140" y="0"/>
                </a:lnTo>
                <a:lnTo>
                  <a:pt x="2137" y="0"/>
                </a:lnTo>
                <a:close/>
                <a:moveTo>
                  <a:pt x="2188" y="0"/>
                </a:moveTo>
                <a:lnTo>
                  <a:pt x="612" y="4324"/>
                </a:lnTo>
                <a:lnTo>
                  <a:pt x="615" y="4324"/>
                </a:lnTo>
                <a:lnTo>
                  <a:pt x="2191" y="0"/>
                </a:lnTo>
                <a:lnTo>
                  <a:pt x="2188" y="0"/>
                </a:lnTo>
                <a:close/>
                <a:moveTo>
                  <a:pt x="2239" y="0"/>
                </a:moveTo>
                <a:lnTo>
                  <a:pt x="663" y="4324"/>
                </a:lnTo>
                <a:lnTo>
                  <a:pt x="666" y="4324"/>
                </a:lnTo>
                <a:lnTo>
                  <a:pt x="2242" y="0"/>
                </a:lnTo>
                <a:lnTo>
                  <a:pt x="2239" y="0"/>
                </a:lnTo>
                <a:close/>
                <a:moveTo>
                  <a:pt x="2290" y="0"/>
                </a:moveTo>
                <a:lnTo>
                  <a:pt x="714" y="4324"/>
                </a:lnTo>
                <a:lnTo>
                  <a:pt x="718" y="4324"/>
                </a:lnTo>
                <a:lnTo>
                  <a:pt x="2293" y="0"/>
                </a:lnTo>
                <a:lnTo>
                  <a:pt x="2290" y="0"/>
                </a:lnTo>
                <a:close/>
                <a:moveTo>
                  <a:pt x="2341" y="0"/>
                </a:moveTo>
                <a:lnTo>
                  <a:pt x="765" y="4324"/>
                </a:lnTo>
                <a:lnTo>
                  <a:pt x="769" y="4324"/>
                </a:lnTo>
                <a:lnTo>
                  <a:pt x="2344" y="0"/>
                </a:lnTo>
                <a:lnTo>
                  <a:pt x="2341" y="0"/>
                </a:lnTo>
                <a:close/>
                <a:moveTo>
                  <a:pt x="2392" y="0"/>
                </a:moveTo>
                <a:lnTo>
                  <a:pt x="816" y="4324"/>
                </a:lnTo>
                <a:lnTo>
                  <a:pt x="820" y="4324"/>
                </a:lnTo>
                <a:lnTo>
                  <a:pt x="2395" y="0"/>
                </a:lnTo>
                <a:lnTo>
                  <a:pt x="2392" y="0"/>
                </a:lnTo>
                <a:close/>
                <a:moveTo>
                  <a:pt x="2443" y="0"/>
                </a:moveTo>
                <a:lnTo>
                  <a:pt x="867" y="4324"/>
                </a:lnTo>
                <a:lnTo>
                  <a:pt x="871" y="4324"/>
                </a:lnTo>
                <a:lnTo>
                  <a:pt x="2447" y="0"/>
                </a:lnTo>
                <a:lnTo>
                  <a:pt x="2443" y="0"/>
                </a:lnTo>
                <a:close/>
                <a:moveTo>
                  <a:pt x="2494" y="0"/>
                </a:moveTo>
                <a:lnTo>
                  <a:pt x="918" y="4324"/>
                </a:lnTo>
                <a:lnTo>
                  <a:pt x="922" y="4324"/>
                </a:lnTo>
                <a:lnTo>
                  <a:pt x="2498" y="0"/>
                </a:lnTo>
                <a:lnTo>
                  <a:pt x="2494" y="0"/>
                </a:lnTo>
                <a:close/>
                <a:moveTo>
                  <a:pt x="2545" y="0"/>
                </a:moveTo>
                <a:lnTo>
                  <a:pt x="969" y="4324"/>
                </a:lnTo>
                <a:lnTo>
                  <a:pt x="973" y="4324"/>
                </a:lnTo>
                <a:lnTo>
                  <a:pt x="2549" y="0"/>
                </a:lnTo>
                <a:lnTo>
                  <a:pt x="2545" y="0"/>
                </a:lnTo>
                <a:close/>
                <a:moveTo>
                  <a:pt x="2596" y="0"/>
                </a:moveTo>
                <a:lnTo>
                  <a:pt x="1021" y="4324"/>
                </a:lnTo>
                <a:lnTo>
                  <a:pt x="1024" y="4324"/>
                </a:lnTo>
                <a:lnTo>
                  <a:pt x="2600" y="0"/>
                </a:lnTo>
                <a:lnTo>
                  <a:pt x="2596" y="0"/>
                </a:lnTo>
                <a:close/>
                <a:moveTo>
                  <a:pt x="2647" y="0"/>
                </a:moveTo>
                <a:lnTo>
                  <a:pt x="1072" y="4324"/>
                </a:lnTo>
                <a:lnTo>
                  <a:pt x="1075" y="4324"/>
                </a:lnTo>
                <a:lnTo>
                  <a:pt x="2651" y="0"/>
                </a:lnTo>
                <a:lnTo>
                  <a:pt x="2647" y="0"/>
                </a:lnTo>
                <a:close/>
                <a:moveTo>
                  <a:pt x="2699" y="0"/>
                </a:moveTo>
                <a:lnTo>
                  <a:pt x="1123" y="4324"/>
                </a:lnTo>
                <a:lnTo>
                  <a:pt x="1126" y="4324"/>
                </a:lnTo>
                <a:lnTo>
                  <a:pt x="2702" y="0"/>
                </a:lnTo>
                <a:lnTo>
                  <a:pt x="2699" y="0"/>
                </a:lnTo>
                <a:close/>
                <a:moveTo>
                  <a:pt x="2750" y="0"/>
                </a:moveTo>
                <a:lnTo>
                  <a:pt x="1174" y="4324"/>
                </a:lnTo>
                <a:lnTo>
                  <a:pt x="1177" y="4324"/>
                </a:lnTo>
                <a:lnTo>
                  <a:pt x="2753" y="0"/>
                </a:lnTo>
                <a:lnTo>
                  <a:pt x="2750" y="0"/>
                </a:lnTo>
                <a:close/>
                <a:moveTo>
                  <a:pt x="2801" y="0"/>
                </a:moveTo>
                <a:lnTo>
                  <a:pt x="1225" y="4324"/>
                </a:lnTo>
                <a:lnTo>
                  <a:pt x="1228" y="4324"/>
                </a:lnTo>
                <a:lnTo>
                  <a:pt x="2804" y="0"/>
                </a:lnTo>
                <a:lnTo>
                  <a:pt x="2801" y="0"/>
                </a:lnTo>
                <a:close/>
                <a:moveTo>
                  <a:pt x="2852" y="0"/>
                </a:moveTo>
                <a:lnTo>
                  <a:pt x="1276" y="4324"/>
                </a:lnTo>
                <a:lnTo>
                  <a:pt x="1279" y="4324"/>
                </a:lnTo>
                <a:lnTo>
                  <a:pt x="2855" y="0"/>
                </a:lnTo>
                <a:lnTo>
                  <a:pt x="2852" y="0"/>
                </a:lnTo>
                <a:close/>
                <a:moveTo>
                  <a:pt x="2903" y="0"/>
                </a:moveTo>
                <a:lnTo>
                  <a:pt x="1327" y="4324"/>
                </a:lnTo>
                <a:lnTo>
                  <a:pt x="1330" y="4324"/>
                </a:lnTo>
                <a:lnTo>
                  <a:pt x="2906" y="0"/>
                </a:lnTo>
                <a:lnTo>
                  <a:pt x="2903" y="0"/>
                </a:lnTo>
                <a:close/>
                <a:moveTo>
                  <a:pt x="2954" y="0"/>
                </a:moveTo>
                <a:lnTo>
                  <a:pt x="1378" y="4324"/>
                </a:lnTo>
                <a:lnTo>
                  <a:pt x="1382" y="4324"/>
                </a:lnTo>
                <a:lnTo>
                  <a:pt x="2957" y="0"/>
                </a:lnTo>
                <a:lnTo>
                  <a:pt x="2954" y="0"/>
                </a:lnTo>
                <a:close/>
                <a:moveTo>
                  <a:pt x="3005" y="0"/>
                </a:moveTo>
                <a:lnTo>
                  <a:pt x="1429" y="4324"/>
                </a:lnTo>
                <a:lnTo>
                  <a:pt x="1433" y="4324"/>
                </a:lnTo>
                <a:lnTo>
                  <a:pt x="3008" y="0"/>
                </a:lnTo>
                <a:lnTo>
                  <a:pt x="3005" y="0"/>
                </a:lnTo>
                <a:close/>
                <a:moveTo>
                  <a:pt x="3056" y="0"/>
                </a:moveTo>
                <a:lnTo>
                  <a:pt x="1480" y="4324"/>
                </a:lnTo>
                <a:lnTo>
                  <a:pt x="1484" y="4324"/>
                </a:lnTo>
                <a:lnTo>
                  <a:pt x="3059" y="0"/>
                </a:lnTo>
                <a:lnTo>
                  <a:pt x="3056" y="0"/>
                </a:lnTo>
                <a:close/>
                <a:moveTo>
                  <a:pt x="3107" y="0"/>
                </a:moveTo>
                <a:lnTo>
                  <a:pt x="1531" y="4324"/>
                </a:lnTo>
                <a:lnTo>
                  <a:pt x="1535" y="4324"/>
                </a:lnTo>
                <a:lnTo>
                  <a:pt x="3111" y="0"/>
                </a:lnTo>
                <a:lnTo>
                  <a:pt x="3107" y="0"/>
                </a:lnTo>
                <a:close/>
                <a:moveTo>
                  <a:pt x="3158" y="0"/>
                </a:moveTo>
                <a:lnTo>
                  <a:pt x="1582" y="4324"/>
                </a:lnTo>
                <a:lnTo>
                  <a:pt x="1586" y="4324"/>
                </a:lnTo>
                <a:lnTo>
                  <a:pt x="3162" y="0"/>
                </a:lnTo>
                <a:lnTo>
                  <a:pt x="3158" y="0"/>
                </a:lnTo>
                <a:close/>
                <a:moveTo>
                  <a:pt x="3209" y="0"/>
                </a:moveTo>
                <a:lnTo>
                  <a:pt x="1634" y="4324"/>
                </a:lnTo>
                <a:lnTo>
                  <a:pt x="1637" y="4324"/>
                </a:lnTo>
                <a:lnTo>
                  <a:pt x="3213" y="0"/>
                </a:lnTo>
                <a:lnTo>
                  <a:pt x="3209" y="0"/>
                </a:lnTo>
                <a:close/>
                <a:moveTo>
                  <a:pt x="3260" y="0"/>
                </a:moveTo>
                <a:lnTo>
                  <a:pt x="1685" y="4324"/>
                </a:lnTo>
                <a:lnTo>
                  <a:pt x="1688" y="4324"/>
                </a:lnTo>
                <a:lnTo>
                  <a:pt x="3264" y="0"/>
                </a:lnTo>
                <a:lnTo>
                  <a:pt x="3260" y="0"/>
                </a:lnTo>
                <a:close/>
                <a:moveTo>
                  <a:pt x="3311" y="0"/>
                </a:moveTo>
                <a:lnTo>
                  <a:pt x="1736" y="4324"/>
                </a:lnTo>
                <a:lnTo>
                  <a:pt x="1739" y="4324"/>
                </a:lnTo>
                <a:lnTo>
                  <a:pt x="3315" y="0"/>
                </a:lnTo>
                <a:lnTo>
                  <a:pt x="3311" y="0"/>
                </a:lnTo>
                <a:close/>
                <a:moveTo>
                  <a:pt x="3363" y="0"/>
                </a:moveTo>
                <a:lnTo>
                  <a:pt x="1787" y="4324"/>
                </a:lnTo>
                <a:lnTo>
                  <a:pt x="1790" y="4324"/>
                </a:lnTo>
                <a:lnTo>
                  <a:pt x="3366" y="0"/>
                </a:lnTo>
                <a:lnTo>
                  <a:pt x="3363" y="0"/>
                </a:lnTo>
                <a:close/>
                <a:moveTo>
                  <a:pt x="3414" y="0"/>
                </a:moveTo>
                <a:lnTo>
                  <a:pt x="1838" y="4324"/>
                </a:lnTo>
                <a:lnTo>
                  <a:pt x="1841" y="4324"/>
                </a:lnTo>
                <a:lnTo>
                  <a:pt x="3417" y="0"/>
                </a:lnTo>
                <a:lnTo>
                  <a:pt x="3414" y="0"/>
                </a:lnTo>
                <a:close/>
                <a:moveTo>
                  <a:pt x="3465" y="0"/>
                </a:moveTo>
                <a:lnTo>
                  <a:pt x="1889" y="4324"/>
                </a:lnTo>
                <a:lnTo>
                  <a:pt x="1892" y="4324"/>
                </a:lnTo>
                <a:lnTo>
                  <a:pt x="3468" y="0"/>
                </a:lnTo>
                <a:lnTo>
                  <a:pt x="3465" y="0"/>
                </a:lnTo>
                <a:close/>
                <a:moveTo>
                  <a:pt x="3516" y="0"/>
                </a:moveTo>
                <a:lnTo>
                  <a:pt x="1939" y="4324"/>
                </a:lnTo>
                <a:lnTo>
                  <a:pt x="1942" y="4324"/>
                </a:lnTo>
                <a:lnTo>
                  <a:pt x="3519" y="0"/>
                </a:lnTo>
                <a:lnTo>
                  <a:pt x="3516" y="0"/>
                </a:lnTo>
                <a:close/>
                <a:moveTo>
                  <a:pt x="3567" y="0"/>
                </a:moveTo>
                <a:lnTo>
                  <a:pt x="1990" y="4324"/>
                </a:lnTo>
                <a:lnTo>
                  <a:pt x="1993" y="4324"/>
                </a:lnTo>
                <a:lnTo>
                  <a:pt x="3570" y="0"/>
                </a:lnTo>
                <a:lnTo>
                  <a:pt x="3567" y="0"/>
                </a:lnTo>
                <a:close/>
                <a:moveTo>
                  <a:pt x="3618" y="0"/>
                </a:moveTo>
                <a:lnTo>
                  <a:pt x="2041" y="4324"/>
                </a:lnTo>
                <a:lnTo>
                  <a:pt x="2045" y="4324"/>
                </a:lnTo>
                <a:lnTo>
                  <a:pt x="3621" y="0"/>
                </a:lnTo>
                <a:lnTo>
                  <a:pt x="3618" y="0"/>
                </a:lnTo>
                <a:close/>
                <a:moveTo>
                  <a:pt x="3669" y="0"/>
                </a:moveTo>
                <a:lnTo>
                  <a:pt x="2092" y="4324"/>
                </a:lnTo>
                <a:lnTo>
                  <a:pt x="2096" y="4324"/>
                </a:lnTo>
                <a:lnTo>
                  <a:pt x="3672" y="0"/>
                </a:lnTo>
                <a:lnTo>
                  <a:pt x="3669" y="0"/>
                </a:lnTo>
                <a:close/>
                <a:moveTo>
                  <a:pt x="3720" y="0"/>
                </a:moveTo>
                <a:lnTo>
                  <a:pt x="2143" y="4324"/>
                </a:lnTo>
                <a:lnTo>
                  <a:pt x="2147" y="4324"/>
                </a:lnTo>
                <a:lnTo>
                  <a:pt x="3724" y="0"/>
                </a:lnTo>
                <a:lnTo>
                  <a:pt x="3720" y="0"/>
                </a:lnTo>
                <a:close/>
                <a:moveTo>
                  <a:pt x="3771" y="0"/>
                </a:moveTo>
                <a:lnTo>
                  <a:pt x="2194" y="4324"/>
                </a:lnTo>
                <a:lnTo>
                  <a:pt x="2198" y="4324"/>
                </a:lnTo>
                <a:lnTo>
                  <a:pt x="3775" y="0"/>
                </a:lnTo>
                <a:lnTo>
                  <a:pt x="3771" y="0"/>
                </a:lnTo>
                <a:close/>
                <a:moveTo>
                  <a:pt x="3822" y="0"/>
                </a:moveTo>
                <a:lnTo>
                  <a:pt x="2245" y="4324"/>
                </a:lnTo>
                <a:lnTo>
                  <a:pt x="2249" y="4324"/>
                </a:lnTo>
                <a:lnTo>
                  <a:pt x="3826" y="0"/>
                </a:lnTo>
                <a:lnTo>
                  <a:pt x="3822" y="0"/>
                </a:lnTo>
                <a:close/>
                <a:moveTo>
                  <a:pt x="3873" y="0"/>
                </a:moveTo>
                <a:lnTo>
                  <a:pt x="2297" y="4324"/>
                </a:lnTo>
                <a:lnTo>
                  <a:pt x="2300" y="4324"/>
                </a:lnTo>
                <a:lnTo>
                  <a:pt x="3877" y="0"/>
                </a:lnTo>
                <a:lnTo>
                  <a:pt x="3873" y="0"/>
                </a:lnTo>
                <a:close/>
                <a:moveTo>
                  <a:pt x="3924" y="0"/>
                </a:moveTo>
                <a:lnTo>
                  <a:pt x="2348" y="4324"/>
                </a:lnTo>
                <a:lnTo>
                  <a:pt x="2351" y="4324"/>
                </a:lnTo>
                <a:lnTo>
                  <a:pt x="3928" y="0"/>
                </a:lnTo>
                <a:lnTo>
                  <a:pt x="3924" y="0"/>
                </a:lnTo>
                <a:close/>
                <a:moveTo>
                  <a:pt x="3975" y="0"/>
                </a:moveTo>
                <a:lnTo>
                  <a:pt x="2399" y="4324"/>
                </a:lnTo>
                <a:lnTo>
                  <a:pt x="2402" y="4324"/>
                </a:lnTo>
                <a:lnTo>
                  <a:pt x="3979" y="0"/>
                </a:lnTo>
                <a:lnTo>
                  <a:pt x="3975" y="0"/>
                </a:lnTo>
                <a:close/>
                <a:moveTo>
                  <a:pt x="4027" y="0"/>
                </a:moveTo>
                <a:lnTo>
                  <a:pt x="2450" y="4324"/>
                </a:lnTo>
                <a:lnTo>
                  <a:pt x="2453" y="4324"/>
                </a:lnTo>
                <a:lnTo>
                  <a:pt x="4030" y="0"/>
                </a:lnTo>
                <a:lnTo>
                  <a:pt x="4027" y="0"/>
                </a:lnTo>
                <a:close/>
                <a:moveTo>
                  <a:pt x="4078" y="0"/>
                </a:moveTo>
                <a:lnTo>
                  <a:pt x="2501" y="4324"/>
                </a:lnTo>
                <a:lnTo>
                  <a:pt x="2504" y="4324"/>
                </a:lnTo>
                <a:lnTo>
                  <a:pt x="4081" y="0"/>
                </a:lnTo>
                <a:lnTo>
                  <a:pt x="4078" y="0"/>
                </a:lnTo>
                <a:close/>
                <a:moveTo>
                  <a:pt x="4129" y="0"/>
                </a:moveTo>
                <a:lnTo>
                  <a:pt x="2552" y="4324"/>
                </a:lnTo>
                <a:lnTo>
                  <a:pt x="2555" y="4324"/>
                </a:lnTo>
                <a:lnTo>
                  <a:pt x="4132" y="0"/>
                </a:lnTo>
                <a:lnTo>
                  <a:pt x="4129" y="0"/>
                </a:lnTo>
                <a:close/>
                <a:moveTo>
                  <a:pt x="4180" y="0"/>
                </a:moveTo>
                <a:lnTo>
                  <a:pt x="2603" y="4324"/>
                </a:lnTo>
                <a:lnTo>
                  <a:pt x="2606" y="4324"/>
                </a:lnTo>
                <a:lnTo>
                  <a:pt x="4183" y="0"/>
                </a:lnTo>
                <a:lnTo>
                  <a:pt x="4180" y="0"/>
                </a:lnTo>
                <a:close/>
                <a:moveTo>
                  <a:pt x="4231" y="0"/>
                </a:moveTo>
                <a:lnTo>
                  <a:pt x="2654" y="4324"/>
                </a:lnTo>
                <a:lnTo>
                  <a:pt x="2658" y="4324"/>
                </a:lnTo>
                <a:lnTo>
                  <a:pt x="4234" y="0"/>
                </a:lnTo>
                <a:lnTo>
                  <a:pt x="4231" y="0"/>
                </a:lnTo>
                <a:close/>
                <a:moveTo>
                  <a:pt x="554" y="0"/>
                </a:moveTo>
                <a:lnTo>
                  <a:pt x="0" y="1519"/>
                </a:lnTo>
                <a:lnTo>
                  <a:pt x="0" y="1529"/>
                </a:lnTo>
                <a:lnTo>
                  <a:pt x="558" y="0"/>
                </a:lnTo>
                <a:lnTo>
                  <a:pt x="554" y="0"/>
                </a:lnTo>
                <a:close/>
                <a:moveTo>
                  <a:pt x="605" y="0"/>
                </a:moveTo>
                <a:lnTo>
                  <a:pt x="0" y="1660"/>
                </a:lnTo>
                <a:lnTo>
                  <a:pt x="0" y="1670"/>
                </a:lnTo>
                <a:lnTo>
                  <a:pt x="609" y="0"/>
                </a:lnTo>
                <a:lnTo>
                  <a:pt x="605" y="0"/>
                </a:lnTo>
                <a:close/>
                <a:moveTo>
                  <a:pt x="656" y="0"/>
                </a:moveTo>
                <a:lnTo>
                  <a:pt x="0" y="1800"/>
                </a:lnTo>
                <a:lnTo>
                  <a:pt x="0" y="1810"/>
                </a:lnTo>
                <a:lnTo>
                  <a:pt x="660" y="0"/>
                </a:lnTo>
                <a:lnTo>
                  <a:pt x="656" y="0"/>
                </a:lnTo>
                <a:close/>
                <a:moveTo>
                  <a:pt x="707" y="0"/>
                </a:moveTo>
                <a:lnTo>
                  <a:pt x="0" y="1940"/>
                </a:lnTo>
                <a:lnTo>
                  <a:pt x="0" y="1950"/>
                </a:lnTo>
                <a:lnTo>
                  <a:pt x="711" y="0"/>
                </a:lnTo>
                <a:lnTo>
                  <a:pt x="707" y="0"/>
                </a:lnTo>
                <a:close/>
                <a:moveTo>
                  <a:pt x="758" y="0"/>
                </a:moveTo>
                <a:lnTo>
                  <a:pt x="0" y="2080"/>
                </a:lnTo>
                <a:lnTo>
                  <a:pt x="0" y="2089"/>
                </a:lnTo>
                <a:lnTo>
                  <a:pt x="762" y="0"/>
                </a:lnTo>
                <a:lnTo>
                  <a:pt x="758" y="0"/>
                </a:lnTo>
                <a:close/>
                <a:moveTo>
                  <a:pt x="810" y="0"/>
                </a:moveTo>
                <a:lnTo>
                  <a:pt x="0" y="2220"/>
                </a:lnTo>
                <a:lnTo>
                  <a:pt x="0" y="2229"/>
                </a:lnTo>
                <a:lnTo>
                  <a:pt x="813" y="0"/>
                </a:lnTo>
                <a:lnTo>
                  <a:pt x="810" y="0"/>
                </a:lnTo>
                <a:close/>
                <a:moveTo>
                  <a:pt x="861" y="0"/>
                </a:moveTo>
                <a:lnTo>
                  <a:pt x="0" y="2360"/>
                </a:lnTo>
                <a:lnTo>
                  <a:pt x="0" y="2369"/>
                </a:lnTo>
                <a:lnTo>
                  <a:pt x="864" y="0"/>
                </a:lnTo>
                <a:lnTo>
                  <a:pt x="861" y="0"/>
                </a:lnTo>
                <a:close/>
                <a:moveTo>
                  <a:pt x="912" y="0"/>
                </a:moveTo>
                <a:lnTo>
                  <a:pt x="0" y="2500"/>
                </a:lnTo>
                <a:lnTo>
                  <a:pt x="0" y="2509"/>
                </a:lnTo>
                <a:lnTo>
                  <a:pt x="915" y="0"/>
                </a:lnTo>
                <a:lnTo>
                  <a:pt x="912" y="0"/>
                </a:lnTo>
                <a:close/>
                <a:moveTo>
                  <a:pt x="963" y="0"/>
                </a:moveTo>
                <a:lnTo>
                  <a:pt x="0" y="2640"/>
                </a:lnTo>
                <a:lnTo>
                  <a:pt x="0" y="2649"/>
                </a:lnTo>
                <a:lnTo>
                  <a:pt x="966" y="0"/>
                </a:lnTo>
                <a:lnTo>
                  <a:pt x="963" y="0"/>
                </a:lnTo>
                <a:close/>
                <a:moveTo>
                  <a:pt x="1014" y="0"/>
                </a:moveTo>
                <a:lnTo>
                  <a:pt x="0" y="2781"/>
                </a:lnTo>
                <a:lnTo>
                  <a:pt x="0" y="2790"/>
                </a:lnTo>
                <a:lnTo>
                  <a:pt x="1017" y="0"/>
                </a:lnTo>
                <a:lnTo>
                  <a:pt x="1014" y="0"/>
                </a:lnTo>
                <a:close/>
                <a:moveTo>
                  <a:pt x="1065" y="0"/>
                </a:moveTo>
                <a:lnTo>
                  <a:pt x="0" y="2921"/>
                </a:lnTo>
                <a:lnTo>
                  <a:pt x="0" y="2930"/>
                </a:lnTo>
                <a:lnTo>
                  <a:pt x="1068" y="0"/>
                </a:lnTo>
                <a:lnTo>
                  <a:pt x="1065" y="0"/>
                </a:lnTo>
                <a:close/>
                <a:moveTo>
                  <a:pt x="1116" y="0"/>
                </a:moveTo>
                <a:lnTo>
                  <a:pt x="0" y="3061"/>
                </a:lnTo>
                <a:lnTo>
                  <a:pt x="0" y="3070"/>
                </a:lnTo>
                <a:lnTo>
                  <a:pt x="1119" y="0"/>
                </a:lnTo>
                <a:lnTo>
                  <a:pt x="1116" y="0"/>
                </a:lnTo>
                <a:close/>
                <a:moveTo>
                  <a:pt x="1167" y="0"/>
                </a:moveTo>
                <a:lnTo>
                  <a:pt x="0" y="3201"/>
                </a:lnTo>
                <a:lnTo>
                  <a:pt x="0" y="3210"/>
                </a:lnTo>
                <a:lnTo>
                  <a:pt x="1171" y="0"/>
                </a:lnTo>
                <a:lnTo>
                  <a:pt x="1167" y="0"/>
                </a:lnTo>
                <a:close/>
                <a:moveTo>
                  <a:pt x="1218" y="0"/>
                </a:moveTo>
                <a:lnTo>
                  <a:pt x="0" y="3341"/>
                </a:lnTo>
                <a:lnTo>
                  <a:pt x="0" y="3350"/>
                </a:lnTo>
                <a:lnTo>
                  <a:pt x="1222" y="0"/>
                </a:lnTo>
                <a:lnTo>
                  <a:pt x="1218" y="0"/>
                </a:lnTo>
                <a:close/>
                <a:moveTo>
                  <a:pt x="1269" y="0"/>
                </a:moveTo>
                <a:lnTo>
                  <a:pt x="0" y="3481"/>
                </a:lnTo>
                <a:lnTo>
                  <a:pt x="0" y="3490"/>
                </a:lnTo>
                <a:lnTo>
                  <a:pt x="1273" y="0"/>
                </a:lnTo>
                <a:lnTo>
                  <a:pt x="1269" y="0"/>
                </a:lnTo>
                <a:close/>
                <a:moveTo>
                  <a:pt x="1320" y="0"/>
                </a:moveTo>
                <a:lnTo>
                  <a:pt x="0" y="3620"/>
                </a:lnTo>
                <a:lnTo>
                  <a:pt x="0" y="3630"/>
                </a:lnTo>
                <a:lnTo>
                  <a:pt x="1324" y="0"/>
                </a:lnTo>
                <a:lnTo>
                  <a:pt x="1320" y="0"/>
                </a:lnTo>
                <a:close/>
                <a:moveTo>
                  <a:pt x="1371" y="0"/>
                </a:moveTo>
                <a:lnTo>
                  <a:pt x="0" y="3760"/>
                </a:lnTo>
                <a:lnTo>
                  <a:pt x="0" y="3770"/>
                </a:lnTo>
                <a:lnTo>
                  <a:pt x="1375" y="0"/>
                </a:lnTo>
                <a:lnTo>
                  <a:pt x="1371" y="0"/>
                </a:lnTo>
                <a:close/>
                <a:moveTo>
                  <a:pt x="1423" y="0"/>
                </a:moveTo>
                <a:lnTo>
                  <a:pt x="0" y="3901"/>
                </a:lnTo>
                <a:lnTo>
                  <a:pt x="0" y="3911"/>
                </a:lnTo>
                <a:lnTo>
                  <a:pt x="1426" y="0"/>
                </a:lnTo>
                <a:lnTo>
                  <a:pt x="1423" y="0"/>
                </a:lnTo>
                <a:close/>
                <a:moveTo>
                  <a:pt x="1474" y="0"/>
                </a:moveTo>
                <a:lnTo>
                  <a:pt x="0" y="4041"/>
                </a:lnTo>
                <a:lnTo>
                  <a:pt x="0" y="4051"/>
                </a:lnTo>
                <a:lnTo>
                  <a:pt x="1477" y="0"/>
                </a:lnTo>
                <a:lnTo>
                  <a:pt x="1474" y="0"/>
                </a:lnTo>
                <a:close/>
                <a:moveTo>
                  <a:pt x="1525" y="0"/>
                </a:moveTo>
                <a:lnTo>
                  <a:pt x="0" y="4181"/>
                </a:lnTo>
                <a:lnTo>
                  <a:pt x="0" y="4191"/>
                </a:lnTo>
                <a:lnTo>
                  <a:pt x="1528" y="0"/>
                </a:lnTo>
                <a:lnTo>
                  <a:pt x="1525" y="0"/>
                </a:lnTo>
                <a:close/>
                <a:moveTo>
                  <a:pt x="1576" y="0"/>
                </a:moveTo>
                <a:lnTo>
                  <a:pt x="0" y="4321"/>
                </a:lnTo>
                <a:lnTo>
                  <a:pt x="0" y="4324"/>
                </a:lnTo>
                <a:lnTo>
                  <a:pt x="2" y="4324"/>
                </a:lnTo>
                <a:lnTo>
                  <a:pt x="1579" y="0"/>
                </a:lnTo>
                <a:lnTo>
                  <a:pt x="1576" y="0"/>
                </a:lnTo>
                <a:close/>
                <a:moveTo>
                  <a:pt x="1627" y="0"/>
                </a:moveTo>
                <a:lnTo>
                  <a:pt x="50" y="4324"/>
                </a:lnTo>
                <a:lnTo>
                  <a:pt x="53" y="4324"/>
                </a:lnTo>
                <a:lnTo>
                  <a:pt x="1630" y="0"/>
                </a:lnTo>
                <a:lnTo>
                  <a:pt x="1627" y="0"/>
                </a:lnTo>
                <a:close/>
                <a:moveTo>
                  <a:pt x="1678" y="0"/>
                </a:moveTo>
                <a:lnTo>
                  <a:pt x="101" y="4324"/>
                </a:lnTo>
                <a:lnTo>
                  <a:pt x="105" y="4324"/>
                </a:lnTo>
                <a:lnTo>
                  <a:pt x="1681" y="0"/>
                </a:lnTo>
                <a:lnTo>
                  <a:pt x="1678" y="0"/>
                </a:lnTo>
                <a:close/>
                <a:moveTo>
                  <a:pt x="1729" y="0"/>
                </a:moveTo>
                <a:lnTo>
                  <a:pt x="152" y="4324"/>
                </a:lnTo>
                <a:lnTo>
                  <a:pt x="156" y="4324"/>
                </a:lnTo>
                <a:lnTo>
                  <a:pt x="1732" y="0"/>
                </a:lnTo>
                <a:lnTo>
                  <a:pt x="1729" y="0"/>
                </a:lnTo>
                <a:close/>
                <a:moveTo>
                  <a:pt x="1780" y="0"/>
                </a:moveTo>
                <a:lnTo>
                  <a:pt x="203" y="4324"/>
                </a:lnTo>
                <a:lnTo>
                  <a:pt x="207" y="4324"/>
                </a:lnTo>
                <a:lnTo>
                  <a:pt x="1783" y="0"/>
                </a:lnTo>
                <a:lnTo>
                  <a:pt x="1780" y="0"/>
                </a:lnTo>
                <a:close/>
                <a:moveTo>
                  <a:pt x="1831" y="0"/>
                </a:moveTo>
                <a:lnTo>
                  <a:pt x="254" y="4324"/>
                </a:lnTo>
                <a:lnTo>
                  <a:pt x="258" y="4324"/>
                </a:lnTo>
                <a:lnTo>
                  <a:pt x="1835" y="0"/>
                </a:lnTo>
                <a:lnTo>
                  <a:pt x="1831" y="0"/>
                </a:lnTo>
                <a:close/>
                <a:moveTo>
                  <a:pt x="1882" y="0"/>
                </a:moveTo>
                <a:lnTo>
                  <a:pt x="305" y="4324"/>
                </a:lnTo>
                <a:lnTo>
                  <a:pt x="309" y="4324"/>
                </a:lnTo>
                <a:lnTo>
                  <a:pt x="1886" y="0"/>
                </a:lnTo>
                <a:lnTo>
                  <a:pt x="1882" y="0"/>
                </a:lnTo>
                <a:close/>
                <a:moveTo>
                  <a:pt x="1932" y="0"/>
                </a:moveTo>
                <a:lnTo>
                  <a:pt x="357" y="4324"/>
                </a:lnTo>
                <a:lnTo>
                  <a:pt x="360" y="4324"/>
                </a:lnTo>
                <a:lnTo>
                  <a:pt x="1936" y="0"/>
                </a:lnTo>
                <a:lnTo>
                  <a:pt x="1932" y="0"/>
                </a:lnTo>
                <a:close/>
                <a:moveTo>
                  <a:pt x="6631" y="0"/>
                </a:moveTo>
                <a:lnTo>
                  <a:pt x="5055" y="4324"/>
                </a:lnTo>
                <a:lnTo>
                  <a:pt x="5058" y="4324"/>
                </a:lnTo>
                <a:lnTo>
                  <a:pt x="6634" y="0"/>
                </a:lnTo>
                <a:lnTo>
                  <a:pt x="6631" y="0"/>
                </a:lnTo>
                <a:close/>
                <a:moveTo>
                  <a:pt x="6580" y="0"/>
                </a:moveTo>
                <a:lnTo>
                  <a:pt x="5004" y="4324"/>
                </a:lnTo>
                <a:lnTo>
                  <a:pt x="5007" y="4324"/>
                </a:lnTo>
                <a:lnTo>
                  <a:pt x="6583" y="0"/>
                </a:lnTo>
                <a:lnTo>
                  <a:pt x="6580" y="0"/>
                </a:lnTo>
                <a:close/>
                <a:moveTo>
                  <a:pt x="6682" y="0"/>
                </a:moveTo>
                <a:lnTo>
                  <a:pt x="5106" y="4324"/>
                </a:lnTo>
                <a:lnTo>
                  <a:pt x="5109" y="4324"/>
                </a:lnTo>
                <a:lnTo>
                  <a:pt x="6685" y="0"/>
                </a:lnTo>
                <a:lnTo>
                  <a:pt x="6682" y="0"/>
                </a:lnTo>
                <a:close/>
                <a:moveTo>
                  <a:pt x="6733" y="0"/>
                </a:moveTo>
                <a:lnTo>
                  <a:pt x="5157" y="4324"/>
                </a:lnTo>
                <a:lnTo>
                  <a:pt x="5160" y="4324"/>
                </a:lnTo>
                <a:lnTo>
                  <a:pt x="6736" y="0"/>
                </a:lnTo>
                <a:lnTo>
                  <a:pt x="6733" y="0"/>
                </a:lnTo>
                <a:close/>
                <a:moveTo>
                  <a:pt x="6784" y="0"/>
                </a:moveTo>
                <a:lnTo>
                  <a:pt x="5208" y="4324"/>
                </a:lnTo>
                <a:lnTo>
                  <a:pt x="5211" y="4324"/>
                </a:lnTo>
                <a:lnTo>
                  <a:pt x="6787" y="0"/>
                </a:lnTo>
                <a:lnTo>
                  <a:pt x="6784" y="0"/>
                </a:lnTo>
                <a:close/>
                <a:moveTo>
                  <a:pt x="6835" y="0"/>
                </a:moveTo>
                <a:lnTo>
                  <a:pt x="5259" y="4324"/>
                </a:lnTo>
                <a:lnTo>
                  <a:pt x="5263" y="4324"/>
                </a:lnTo>
                <a:lnTo>
                  <a:pt x="6838" y="0"/>
                </a:lnTo>
                <a:lnTo>
                  <a:pt x="6835" y="0"/>
                </a:lnTo>
                <a:close/>
                <a:moveTo>
                  <a:pt x="6886" y="0"/>
                </a:moveTo>
                <a:lnTo>
                  <a:pt x="5310" y="4324"/>
                </a:lnTo>
                <a:lnTo>
                  <a:pt x="5314" y="4324"/>
                </a:lnTo>
                <a:lnTo>
                  <a:pt x="6889" y="0"/>
                </a:lnTo>
                <a:lnTo>
                  <a:pt x="6886" y="0"/>
                </a:lnTo>
                <a:close/>
                <a:moveTo>
                  <a:pt x="6937" y="0"/>
                </a:moveTo>
                <a:lnTo>
                  <a:pt x="5361" y="4324"/>
                </a:lnTo>
                <a:lnTo>
                  <a:pt x="5365" y="4324"/>
                </a:lnTo>
                <a:lnTo>
                  <a:pt x="6940" y="0"/>
                </a:lnTo>
                <a:lnTo>
                  <a:pt x="6937" y="0"/>
                </a:lnTo>
                <a:close/>
                <a:moveTo>
                  <a:pt x="6988" y="0"/>
                </a:moveTo>
                <a:lnTo>
                  <a:pt x="5412" y="4324"/>
                </a:lnTo>
                <a:lnTo>
                  <a:pt x="5416" y="4324"/>
                </a:lnTo>
                <a:lnTo>
                  <a:pt x="6992" y="0"/>
                </a:lnTo>
                <a:lnTo>
                  <a:pt x="6988" y="0"/>
                </a:lnTo>
                <a:close/>
                <a:moveTo>
                  <a:pt x="7039" y="0"/>
                </a:moveTo>
                <a:lnTo>
                  <a:pt x="5463" y="4324"/>
                </a:lnTo>
                <a:lnTo>
                  <a:pt x="5467" y="4324"/>
                </a:lnTo>
                <a:lnTo>
                  <a:pt x="7043" y="0"/>
                </a:lnTo>
                <a:lnTo>
                  <a:pt x="7039" y="0"/>
                </a:lnTo>
                <a:close/>
                <a:moveTo>
                  <a:pt x="7090" y="0"/>
                </a:moveTo>
                <a:lnTo>
                  <a:pt x="5515" y="4324"/>
                </a:lnTo>
                <a:lnTo>
                  <a:pt x="5518" y="4324"/>
                </a:lnTo>
                <a:lnTo>
                  <a:pt x="7094" y="0"/>
                </a:lnTo>
                <a:lnTo>
                  <a:pt x="7090" y="0"/>
                </a:lnTo>
                <a:close/>
                <a:moveTo>
                  <a:pt x="7141" y="0"/>
                </a:moveTo>
                <a:lnTo>
                  <a:pt x="5566" y="4324"/>
                </a:lnTo>
                <a:lnTo>
                  <a:pt x="5569" y="4324"/>
                </a:lnTo>
                <a:lnTo>
                  <a:pt x="7145" y="0"/>
                </a:lnTo>
                <a:lnTo>
                  <a:pt x="7141" y="0"/>
                </a:lnTo>
                <a:close/>
                <a:moveTo>
                  <a:pt x="7192" y="0"/>
                </a:moveTo>
                <a:lnTo>
                  <a:pt x="5617" y="4324"/>
                </a:lnTo>
                <a:lnTo>
                  <a:pt x="5620" y="4324"/>
                </a:lnTo>
                <a:lnTo>
                  <a:pt x="7196" y="0"/>
                </a:lnTo>
                <a:lnTo>
                  <a:pt x="7192" y="0"/>
                </a:lnTo>
                <a:close/>
                <a:moveTo>
                  <a:pt x="7244" y="0"/>
                </a:moveTo>
                <a:lnTo>
                  <a:pt x="5668" y="4324"/>
                </a:lnTo>
                <a:lnTo>
                  <a:pt x="5671" y="4324"/>
                </a:lnTo>
                <a:lnTo>
                  <a:pt x="7247" y="0"/>
                </a:lnTo>
                <a:lnTo>
                  <a:pt x="7244" y="0"/>
                </a:lnTo>
                <a:close/>
                <a:moveTo>
                  <a:pt x="7295" y="0"/>
                </a:moveTo>
                <a:lnTo>
                  <a:pt x="5719" y="4324"/>
                </a:lnTo>
                <a:lnTo>
                  <a:pt x="5722" y="4324"/>
                </a:lnTo>
                <a:lnTo>
                  <a:pt x="7298" y="0"/>
                </a:lnTo>
                <a:lnTo>
                  <a:pt x="7295" y="0"/>
                </a:lnTo>
                <a:close/>
                <a:moveTo>
                  <a:pt x="7346" y="0"/>
                </a:moveTo>
                <a:lnTo>
                  <a:pt x="5769" y="4324"/>
                </a:lnTo>
                <a:lnTo>
                  <a:pt x="5772" y="4324"/>
                </a:lnTo>
                <a:lnTo>
                  <a:pt x="7349" y="0"/>
                </a:lnTo>
                <a:lnTo>
                  <a:pt x="7346" y="0"/>
                </a:lnTo>
                <a:close/>
                <a:moveTo>
                  <a:pt x="7397" y="0"/>
                </a:moveTo>
                <a:lnTo>
                  <a:pt x="5820" y="4324"/>
                </a:lnTo>
                <a:lnTo>
                  <a:pt x="5823" y="4324"/>
                </a:lnTo>
                <a:lnTo>
                  <a:pt x="7400" y="0"/>
                </a:lnTo>
                <a:lnTo>
                  <a:pt x="7397" y="0"/>
                </a:lnTo>
                <a:close/>
                <a:moveTo>
                  <a:pt x="7448" y="0"/>
                </a:moveTo>
                <a:lnTo>
                  <a:pt x="5871" y="4324"/>
                </a:lnTo>
                <a:lnTo>
                  <a:pt x="5874" y="4324"/>
                </a:lnTo>
                <a:lnTo>
                  <a:pt x="7451" y="0"/>
                </a:lnTo>
                <a:lnTo>
                  <a:pt x="7448" y="0"/>
                </a:lnTo>
                <a:close/>
                <a:moveTo>
                  <a:pt x="7499" y="0"/>
                </a:moveTo>
                <a:lnTo>
                  <a:pt x="5922" y="4324"/>
                </a:lnTo>
                <a:lnTo>
                  <a:pt x="5926" y="4324"/>
                </a:lnTo>
                <a:lnTo>
                  <a:pt x="7502" y="0"/>
                </a:lnTo>
                <a:lnTo>
                  <a:pt x="7499" y="0"/>
                </a:lnTo>
                <a:close/>
                <a:moveTo>
                  <a:pt x="7550" y="0"/>
                </a:moveTo>
                <a:lnTo>
                  <a:pt x="5973" y="4324"/>
                </a:lnTo>
                <a:lnTo>
                  <a:pt x="5977" y="4324"/>
                </a:lnTo>
                <a:lnTo>
                  <a:pt x="7553" y="0"/>
                </a:lnTo>
                <a:lnTo>
                  <a:pt x="7550" y="0"/>
                </a:lnTo>
                <a:close/>
                <a:moveTo>
                  <a:pt x="7601" y="0"/>
                </a:moveTo>
                <a:lnTo>
                  <a:pt x="6024" y="4324"/>
                </a:lnTo>
                <a:lnTo>
                  <a:pt x="6028" y="4324"/>
                </a:lnTo>
                <a:lnTo>
                  <a:pt x="7605" y="0"/>
                </a:lnTo>
                <a:lnTo>
                  <a:pt x="7601" y="0"/>
                </a:lnTo>
                <a:close/>
                <a:moveTo>
                  <a:pt x="7652" y="0"/>
                </a:moveTo>
                <a:lnTo>
                  <a:pt x="6075" y="4324"/>
                </a:lnTo>
                <a:lnTo>
                  <a:pt x="6079" y="4324"/>
                </a:lnTo>
                <a:lnTo>
                  <a:pt x="7656" y="0"/>
                </a:lnTo>
                <a:lnTo>
                  <a:pt x="7652" y="0"/>
                </a:lnTo>
                <a:close/>
                <a:moveTo>
                  <a:pt x="6126" y="4324"/>
                </a:moveTo>
                <a:lnTo>
                  <a:pt x="6130" y="4324"/>
                </a:lnTo>
                <a:lnTo>
                  <a:pt x="7678" y="79"/>
                </a:lnTo>
                <a:lnTo>
                  <a:pt x="7678" y="69"/>
                </a:lnTo>
                <a:lnTo>
                  <a:pt x="6126" y="4324"/>
                </a:lnTo>
                <a:close/>
                <a:moveTo>
                  <a:pt x="6181" y="4324"/>
                </a:moveTo>
                <a:lnTo>
                  <a:pt x="7678" y="219"/>
                </a:lnTo>
                <a:lnTo>
                  <a:pt x="7678" y="209"/>
                </a:lnTo>
                <a:lnTo>
                  <a:pt x="6178" y="4324"/>
                </a:lnTo>
                <a:lnTo>
                  <a:pt x="6181" y="4324"/>
                </a:lnTo>
                <a:close/>
                <a:moveTo>
                  <a:pt x="6232" y="4324"/>
                </a:moveTo>
                <a:lnTo>
                  <a:pt x="7678" y="358"/>
                </a:lnTo>
                <a:lnTo>
                  <a:pt x="7678" y="349"/>
                </a:lnTo>
                <a:lnTo>
                  <a:pt x="6229" y="4324"/>
                </a:lnTo>
                <a:lnTo>
                  <a:pt x="6232" y="4324"/>
                </a:lnTo>
                <a:close/>
                <a:moveTo>
                  <a:pt x="4333" y="0"/>
                </a:moveTo>
                <a:lnTo>
                  <a:pt x="2756" y="4324"/>
                </a:lnTo>
                <a:lnTo>
                  <a:pt x="2760" y="4324"/>
                </a:lnTo>
                <a:lnTo>
                  <a:pt x="4336" y="0"/>
                </a:lnTo>
                <a:lnTo>
                  <a:pt x="4333" y="0"/>
                </a:lnTo>
                <a:close/>
                <a:moveTo>
                  <a:pt x="4282" y="0"/>
                </a:moveTo>
                <a:lnTo>
                  <a:pt x="2705" y="4324"/>
                </a:lnTo>
                <a:lnTo>
                  <a:pt x="2709" y="4324"/>
                </a:lnTo>
                <a:lnTo>
                  <a:pt x="4285" y="0"/>
                </a:lnTo>
                <a:lnTo>
                  <a:pt x="4282" y="0"/>
                </a:lnTo>
                <a:close/>
                <a:moveTo>
                  <a:pt x="4384" y="0"/>
                </a:moveTo>
                <a:lnTo>
                  <a:pt x="2807" y="4324"/>
                </a:lnTo>
                <a:lnTo>
                  <a:pt x="2811" y="4324"/>
                </a:lnTo>
                <a:lnTo>
                  <a:pt x="4388" y="0"/>
                </a:lnTo>
                <a:lnTo>
                  <a:pt x="4384" y="0"/>
                </a:lnTo>
                <a:close/>
                <a:moveTo>
                  <a:pt x="4435" y="0"/>
                </a:moveTo>
                <a:lnTo>
                  <a:pt x="2858" y="4324"/>
                </a:lnTo>
                <a:lnTo>
                  <a:pt x="2862" y="4324"/>
                </a:lnTo>
                <a:lnTo>
                  <a:pt x="4439" y="0"/>
                </a:lnTo>
                <a:lnTo>
                  <a:pt x="4435" y="0"/>
                </a:lnTo>
                <a:close/>
                <a:moveTo>
                  <a:pt x="4486" y="0"/>
                </a:moveTo>
                <a:lnTo>
                  <a:pt x="2909" y="4324"/>
                </a:lnTo>
                <a:lnTo>
                  <a:pt x="2913" y="4324"/>
                </a:lnTo>
                <a:lnTo>
                  <a:pt x="4490" y="0"/>
                </a:lnTo>
                <a:lnTo>
                  <a:pt x="4486" y="0"/>
                </a:lnTo>
                <a:close/>
                <a:moveTo>
                  <a:pt x="4537" y="0"/>
                </a:moveTo>
                <a:lnTo>
                  <a:pt x="2961" y="4324"/>
                </a:lnTo>
                <a:lnTo>
                  <a:pt x="2964" y="4324"/>
                </a:lnTo>
                <a:lnTo>
                  <a:pt x="4541" y="0"/>
                </a:lnTo>
                <a:lnTo>
                  <a:pt x="4537" y="0"/>
                </a:lnTo>
                <a:close/>
                <a:moveTo>
                  <a:pt x="4588" y="0"/>
                </a:moveTo>
                <a:lnTo>
                  <a:pt x="3012" y="4324"/>
                </a:lnTo>
                <a:lnTo>
                  <a:pt x="3015" y="4324"/>
                </a:lnTo>
                <a:lnTo>
                  <a:pt x="4592" y="0"/>
                </a:lnTo>
                <a:lnTo>
                  <a:pt x="4588" y="0"/>
                </a:lnTo>
                <a:close/>
                <a:moveTo>
                  <a:pt x="4640" y="0"/>
                </a:moveTo>
                <a:lnTo>
                  <a:pt x="3063" y="4324"/>
                </a:lnTo>
                <a:lnTo>
                  <a:pt x="3066" y="4324"/>
                </a:lnTo>
                <a:lnTo>
                  <a:pt x="4643" y="0"/>
                </a:lnTo>
                <a:lnTo>
                  <a:pt x="4640" y="0"/>
                </a:lnTo>
                <a:close/>
                <a:moveTo>
                  <a:pt x="4691" y="0"/>
                </a:moveTo>
                <a:lnTo>
                  <a:pt x="3114" y="4324"/>
                </a:lnTo>
                <a:lnTo>
                  <a:pt x="3117" y="4324"/>
                </a:lnTo>
                <a:lnTo>
                  <a:pt x="4694" y="0"/>
                </a:lnTo>
                <a:lnTo>
                  <a:pt x="4691" y="0"/>
                </a:lnTo>
                <a:close/>
                <a:moveTo>
                  <a:pt x="4742" y="0"/>
                </a:moveTo>
                <a:lnTo>
                  <a:pt x="3165" y="4324"/>
                </a:lnTo>
                <a:lnTo>
                  <a:pt x="3168" y="4324"/>
                </a:lnTo>
                <a:lnTo>
                  <a:pt x="4745" y="0"/>
                </a:lnTo>
                <a:lnTo>
                  <a:pt x="4742" y="0"/>
                </a:lnTo>
                <a:close/>
                <a:moveTo>
                  <a:pt x="4793" y="0"/>
                </a:moveTo>
                <a:lnTo>
                  <a:pt x="3216" y="4324"/>
                </a:lnTo>
                <a:lnTo>
                  <a:pt x="3219" y="4324"/>
                </a:lnTo>
                <a:lnTo>
                  <a:pt x="4796" y="0"/>
                </a:lnTo>
                <a:lnTo>
                  <a:pt x="4793" y="0"/>
                </a:lnTo>
                <a:close/>
                <a:moveTo>
                  <a:pt x="4844" y="0"/>
                </a:moveTo>
                <a:lnTo>
                  <a:pt x="3267" y="4324"/>
                </a:lnTo>
                <a:lnTo>
                  <a:pt x="3270" y="4324"/>
                </a:lnTo>
                <a:lnTo>
                  <a:pt x="4847" y="0"/>
                </a:lnTo>
                <a:lnTo>
                  <a:pt x="4844" y="0"/>
                </a:lnTo>
                <a:close/>
                <a:moveTo>
                  <a:pt x="4895" y="0"/>
                </a:moveTo>
                <a:lnTo>
                  <a:pt x="3318" y="4324"/>
                </a:lnTo>
                <a:lnTo>
                  <a:pt x="3322" y="4324"/>
                </a:lnTo>
                <a:lnTo>
                  <a:pt x="4898" y="0"/>
                </a:lnTo>
                <a:lnTo>
                  <a:pt x="4895" y="0"/>
                </a:lnTo>
                <a:close/>
                <a:moveTo>
                  <a:pt x="4946" y="0"/>
                </a:moveTo>
                <a:lnTo>
                  <a:pt x="3369" y="4324"/>
                </a:lnTo>
                <a:lnTo>
                  <a:pt x="3373" y="4324"/>
                </a:lnTo>
                <a:lnTo>
                  <a:pt x="4949" y="0"/>
                </a:lnTo>
                <a:lnTo>
                  <a:pt x="4946" y="0"/>
                </a:lnTo>
                <a:close/>
                <a:moveTo>
                  <a:pt x="4997" y="0"/>
                </a:moveTo>
                <a:lnTo>
                  <a:pt x="3420" y="4324"/>
                </a:lnTo>
                <a:lnTo>
                  <a:pt x="3424" y="4324"/>
                </a:lnTo>
                <a:lnTo>
                  <a:pt x="5000" y="0"/>
                </a:lnTo>
                <a:lnTo>
                  <a:pt x="4997" y="0"/>
                </a:lnTo>
                <a:close/>
                <a:moveTo>
                  <a:pt x="5048" y="0"/>
                </a:moveTo>
                <a:lnTo>
                  <a:pt x="3471" y="4324"/>
                </a:lnTo>
                <a:lnTo>
                  <a:pt x="3475" y="4324"/>
                </a:lnTo>
                <a:lnTo>
                  <a:pt x="5052" y="0"/>
                </a:lnTo>
                <a:lnTo>
                  <a:pt x="5048" y="0"/>
                </a:lnTo>
                <a:close/>
                <a:moveTo>
                  <a:pt x="5099" y="0"/>
                </a:moveTo>
                <a:lnTo>
                  <a:pt x="3522" y="4324"/>
                </a:lnTo>
                <a:lnTo>
                  <a:pt x="3526" y="4324"/>
                </a:lnTo>
                <a:lnTo>
                  <a:pt x="5103" y="0"/>
                </a:lnTo>
                <a:lnTo>
                  <a:pt x="5099" y="0"/>
                </a:lnTo>
                <a:close/>
                <a:moveTo>
                  <a:pt x="5150" y="0"/>
                </a:moveTo>
                <a:lnTo>
                  <a:pt x="3574" y="4324"/>
                </a:lnTo>
                <a:lnTo>
                  <a:pt x="3577" y="4324"/>
                </a:lnTo>
                <a:lnTo>
                  <a:pt x="5154" y="0"/>
                </a:lnTo>
                <a:lnTo>
                  <a:pt x="5150" y="0"/>
                </a:lnTo>
                <a:close/>
                <a:moveTo>
                  <a:pt x="5201" y="0"/>
                </a:moveTo>
                <a:lnTo>
                  <a:pt x="3625" y="4324"/>
                </a:lnTo>
                <a:lnTo>
                  <a:pt x="3628" y="4324"/>
                </a:lnTo>
                <a:lnTo>
                  <a:pt x="5205" y="0"/>
                </a:lnTo>
                <a:lnTo>
                  <a:pt x="5201" y="0"/>
                </a:lnTo>
                <a:close/>
                <a:moveTo>
                  <a:pt x="5252" y="0"/>
                </a:moveTo>
                <a:lnTo>
                  <a:pt x="3676" y="4324"/>
                </a:lnTo>
                <a:lnTo>
                  <a:pt x="3679" y="4324"/>
                </a:lnTo>
                <a:lnTo>
                  <a:pt x="5256" y="0"/>
                </a:lnTo>
                <a:lnTo>
                  <a:pt x="5252" y="0"/>
                </a:lnTo>
                <a:close/>
                <a:moveTo>
                  <a:pt x="5304" y="0"/>
                </a:moveTo>
                <a:lnTo>
                  <a:pt x="3727" y="4324"/>
                </a:lnTo>
                <a:lnTo>
                  <a:pt x="3730" y="4324"/>
                </a:lnTo>
                <a:lnTo>
                  <a:pt x="5307" y="0"/>
                </a:lnTo>
                <a:lnTo>
                  <a:pt x="5304" y="0"/>
                </a:lnTo>
                <a:close/>
                <a:moveTo>
                  <a:pt x="5355" y="0"/>
                </a:moveTo>
                <a:lnTo>
                  <a:pt x="3778" y="4324"/>
                </a:lnTo>
                <a:lnTo>
                  <a:pt x="3781" y="4324"/>
                </a:lnTo>
                <a:lnTo>
                  <a:pt x="5358" y="0"/>
                </a:lnTo>
                <a:lnTo>
                  <a:pt x="5355" y="0"/>
                </a:lnTo>
                <a:close/>
                <a:moveTo>
                  <a:pt x="5406" y="0"/>
                </a:moveTo>
                <a:lnTo>
                  <a:pt x="3829" y="4324"/>
                </a:lnTo>
                <a:lnTo>
                  <a:pt x="3832" y="4324"/>
                </a:lnTo>
                <a:lnTo>
                  <a:pt x="5409" y="0"/>
                </a:lnTo>
                <a:lnTo>
                  <a:pt x="5406" y="0"/>
                </a:lnTo>
                <a:close/>
                <a:moveTo>
                  <a:pt x="5457" y="0"/>
                </a:moveTo>
                <a:lnTo>
                  <a:pt x="3880" y="4324"/>
                </a:lnTo>
                <a:lnTo>
                  <a:pt x="3883" y="4324"/>
                </a:lnTo>
                <a:lnTo>
                  <a:pt x="5460" y="0"/>
                </a:lnTo>
                <a:lnTo>
                  <a:pt x="5457" y="0"/>
                </a:lnTo>
                <a:close/>
                <a:moveTo>
                  <a:pt x="5508" y="0"/>
                </a:moveTo>
                <a:lnTo>
                  <a:pt x="3931" y="4324"/>
                </a:lnTo>
                <a:lnTo>
                  <a:pt x="3934" y="4324"/>
                </a:lnTo>
                <a:lnTo>
                  <a:pt x="5511" y="0"/>
                </a:lnTo>
                <a:lnTo>
                  <a:pt x="5508" y="0"/>
                </a:lnTo>
                <a:close/>
                <a:moveTo>
                  <a:pt x="5559" y="0"/>
                </a:moveTo>
                <a:lnTo>
                  <a:pt x="3982" y="4324"/>
                </a:lnTo>
                <a:lnTo>
                  <a:pt x="3986" y="4324"/>
                </a:lnTo>
                <a:lnTo>
                  <a:pt x="5562" y="0"/>
                </a:lnTo>
                <a:lnTo>
                  <a:pt x="5559" y="0"/>
                </a:lnTo>
                <a:close/>
                <a:moveTo>
                  <a:pt x="5610" y="0"/>
                </a:moveTo>
                <a:lnTo>
                  <a:pt x="4033" y="4324"/>
                </a:lnTo>
                <a:lnTo>
                  <a:pt x="4037" y="4324"/>
                </a:lnTo>
                <a:lnTo>
                  <a:pt x="5613" y="0"/>
                </a:lnTo>
                <a:lnTo>
                  <a:pt x="5610" y="0"/>
                </a:lnTo>
                <a:close/>
                <a:moveTo>
                  <a:pt x="5661" y="0"/>
                </a:moveTo>
                <a:lnTo>
                  <a:pt x="4084" y="4324"/>
                </a:lnTo>
                <a:lnTo>
                  <a:pt x="4088" y="4324"/>
                </a:lnTo>
                <a:lnTo>
                  <a:pt x="5665" y="0"/>
                </a:lnTo>
                <a:lnTo>
                  <a:pt x="5661" y="0"/>
                </a:lnTo>
                <a:close/>
                <a:moveTo>
                  <a:pt x="5712" y="0"/>
                </a:moveTo>
                <a:lnTo>
                  <a:pt x="4135" y="4324"/>
                </a:lnTo>
                <a:lnTo>
                  <a:pt x="4139" y="4324"/>
                </a:lnTo>
                <a:lnTo>
                  <a:pt x="5716" y="0"/>
                </a:lnTo>
                <a:lnTo>
                  <a:pt x="5712" y="0"/>
                </a:lnTo>
                <a:close/>
                <a:moveTo>
                  <a:pt x="5762" y="0"/>
                </a:moveTo>
                <a:lnTo>
                  <a:pt x="4186" y="4324"/>
                </a:lnTo>
                <a:lnTo>
                  <a:pt x="4190" y="4324"/>
                </a:lnTo>
                <a:lnTo>
                  <a:pt x="5766" y="0"/>
                </a:lnTo>
                <a:lnTo>
                  <a:pt x="5762" y="0"/>
                </a:lnTo>
                <a:close/>
                <a:moveTo>
                  <a:pt x="5813" y="0"/>
                </a:moveTo>
                <a:lnTo>
                  <a:pt x="4238" y="4324"/>
                </a:lnTo>
                <a:lnTo>
                  <a:pt x="4241" y="4324"/>
                </a:lnTo>
                <a:lnTo>
                  <a:pt x="5817" y="0"/>
                </a:lnTo>
                <a:lnTo>
                  <a:pt x="5813" y="0"/>
                </a:lnTo>
                <a:close/>
                <a:moveTo>
                  <a:pt x="5864" y="0"/>
                </a:moveTo>
                <a:lnTo>
                  <a:pt x="4289" y="4324"/>
                </a:lnTo>
                <a:lnTo>
                  <a:pt x="4292" y="4324"/>
                </a:lnTo>
                <a:lnTo>
                  <a:pt x="5868" y="0"/>
                </a:lnTo>
                <a:lnTo>
                  <a:pt x="5864" y="0"/>
                </a:lnTo>
                <a:close/>
                <a:moveTo>
                  <a:pt x="5915" y="0"/>
                </a:moveTo>
                <a:lnTo>
                  <a:pt x="4340" y="4324"/>
                </a:lnTo>
                <a:lnTo>
                  <a:pt x="4343" y="4324"/>
                </a:lnTo>
                <a:lnTo>
                  <a:pt x="5919" y="0"/>
                </a:lnTo>
                <a:lnTo>
                  <a:pt x="5915" y="0"/>
                </a:lnTo>
                <a:close/>
                <a:moveTo>
                  <a:pt x="5967" y="0"/>
                </a:moveTo>
                <a:lnTo>
                  <a:pt x="4391" y="4324"/>
                </a:lnTo>
                <a:lnTo>
                  <a:pt x="4394" y="4324"/>
                </a:lnTo>
                <a:lnTo>
                  <a:pt x="5970" y="0"/>
                </a:lnTo>
                <a:lnTo>
                  <a:pt x="5967" y="0"/>
                </a:lnTo>
                <a:close/>
                <a:moveTo>
                  <a:pt x="6018" y="0"/>
                </a:moveTo>
                <a:lnTo>
                  <a:pt x="4442" y="4324"/>
                </a:lnTo>
                <a:lnTo>
                  <a:pt x="4445" y="4324"/>
                </a:lnTo>
                <a:lnTo>
                  <a:pt x="6021" y="0"/>
                </a:lnTo>
                <a:lnTo>
                  <a:pt x="6018" y="0"/>
                </a:lnTo>
                <a:close/>
                <a:moveTo>
                  <a:pt x="6069" y="0"/>
                </a:moveTo>
                <a:lnTo>
                  <a:pt x="4493" y="4324"/>
                </a:lnTo>
                <a:lnTo>
                  <a:pt x="4496" y="4324"/>
                </a:lnTo>
                <a:lnTo>
                  <a:pt x="6072" y="0"/>
                </a:lnTo>
                <a:lnTo>
                  <a:pt x="6069" y="0"/>
                </a:lnTo>
                <a:close/>
                <a:moveTo>
                  <a:pt x="6120" y="0"/>
                </a:moveTo>
                <a:lnTo>
                  <a:pt x="4544" y="4324"/>
                </a:lnTo>
                <a:lnTo>
                  <a:pt x="4547" y="4324"/>
                </a:lnTo>
                <a:lnTo>
                  <a:pt x="6123" y="0"/>
                </a:lnTo>
                <a:lnTo>
                  <a:pt x="6120" y="0"/>
                </a:lnTo>
                <a:close/>
                <a:moveTo>
                  <a:pt x="6171" y="0"/>
                </a:moveTo>
                <a:lnTo>
                  <a:pt x="4595" y="4324"/>
                </a:lnTo>
                <a:lnTo>
                  <a:pt x="4599" y="4324"/>
                </a:lnTo>
                <a:lnTo>
                  <a:pt x="6174" y="0"/>
                </a:lnTo>
                <a:lnTo>
                  <a:pt x="6171" y="0"/>
                </a:lnTo>
                <a:close/>
                <a:moveTo>
                  <a:pt x="6222" y="0"/>
                </a:moveTo>
                <a:lnTo>
                  <a:pt x="4646" y="4324"/>
                </a:lnTo>
                <a:lnTo>
                  <a:pt x="4650" y="4324"/>
                </a:lnTo>
                <a:lnTo>
                  <a:pt x="6225" y="0"/>
                </a:lnTo>
                <a:lnTo>
                  <a:pt x="6222" y="0"/>
                </a:lnTo>
                <a:close/>
                <a:moveTo>
                  <a:pt x="6273" y="0"/>
                </a:moveTo>
                <a:lnTo>
                  <a:pt x="4697" y="4324"/>
                </a:lnTo>
                <a:lnTo>
                  <a:pt x="4701" y="4324"/>
                </a:lnTo>
                <a:lnTo>
                  <a:pt x="6276" y="0"/>
                </a:lnTo>
                <a:lnTo>
                  <a:pt x="6273" y="0"/>
                </a:lnTo>
                <a:close/>
                <a:moveTo>
                  <a:pt x="6324" y="0"/>
                </a:moveTo>
                <a:lnTo>
                  <a:pt x="4748" y="4324"/>
                </a:lnTo>
                <a:lnTo>
                  <a:pt x="4752" y="4324"/>
                </a:lnTo>
                <a:lnTo>
                  <a:pt x="6328" y="0"/>
                </a:lnTo>
                <a:lnTo>
                  <a:pt x="6324" y="0"/>
                </a:lnTo>
                <a:close/>
                <a:moveTo>
                  <a:pt x="6375" y="0"/>
                </a:moveTo>
                <a:lnTo>
                  <a:pt x="4799" y="4324"/>
                </a:lnTo>
                <a:lnTo>
                  <a:pt x="4803" y="4324"/>
                </a:lnTo>
                <a:lnTo>
                  <a:pt x="6379" y="0"/>
                </a:lnTo>
                <a:lnTo>
                  <a:pt x="6375" y="0"/>
                </a:lnTo>
                <a:close/>
                <a:moveTo>
                  <a:pt x="6426" y="0"/>
                </a:moveTo>
                <a:lnTo>
                  <a:pt x="4850" y="4324"/>
                </a:lnTo>
                <a:lnTo>
                  <a:pt x="4854" y="4324"/>
                </a:lnTo>
                <a:lnTo>
                  <a:pt x="6430" y="0"/>
                </a:lnTo>
                <a:lnTo>
                  <a:pt x="6426" y="0"/>
                </a:lnTo>
                <a:close/>
                <a:moveTo>
                  <a:pt x="6477" y="0"/>
                </a:moveTo>
                <a:lnTo>
                  <a:pt x="4902" y="4324"/>
                </a:lnTo>
                <a:lnTo>
                  <a:pt x="4905" y="4324"/>
                </a:lnTo>
                <a:lnTo>
                  <a:pt x="6481" y="0"/>
                </a:lnTo>
                <a:lnTo>
                  <a:pt x="6477" y="0"/>
                </a:lnTo>
                <a:close/>
                <a:moveTo>
                  <a:pt x="6528" y="0"/>
                </a:moveTo>
                <a:lnTo>
                  <a:pt x="4953" y="4324"/>
                </a:lnTo>
                <a:lnTo>
                  <a:pt x="4956" y="4324"/>
                </a:lnTo>
                <a:lnTo>
                  <a:pt x="6532" y="0"/>
                </a:lnTo>
                <a:lnTo>
                  <a:pt x="6528" y="0"/>
                </a:lnTo>
                <a:close/>
                <a:moveTo>
                  <a:pt x="6283" y="4324"/>
                </a:moveTo>
                <a:lnTo>
                  <a:pt x="7678" y="498"/>
                </a:lnTo>
                <a:lnTo>
                  <a:pt x="7678" y="489"/>
                </a:lnTo>
                <a:lnTo>
                  <a:pt x="6280" y="4324"/>
                </a:lnTo>
                <a:lnTo>
                  <a:pt x="6283" y="4324"/>
                </a:lnTo>
                <a:close/>
                <a:moveTo>
                  <a:pt x="6334" y="4324"/>
                </a:moveTo>
                <a:lnTo>
                  <a:pt x="7678" y="639"/>
                </a:lnTo>
                <a:lnTo>
                  <a:pt x="7678" y="630"/>
                </a:lnTo>
                <a:lnTo>
                  <a:pt x="6331" y="4324"/>
                </a:lnTo>
                <a:lnTo>
                  <a:pt x="6334" y="4324"/>
                </a:lnTo>
                <a:close/>
                <a:moveTo>
                  <a:pt x="6385" y="4324"/>
                </a:moveTo>
                <a:lnTo>
                  <a:pt x="7678" y="779"/>
                </a:lnTo>
                <a:lnTo>
                  <a:pt x="7678" y="770"/>
                </a:lnTo>
                <a:lnTo>
                  <a:pt x="6382" y="4324"/>
                </a:lnTo>
                <a:lnTo>
                  <a:pt x="6385" y="4324"/>
                </a:lnTo>
                <a:close/>
                <a:moveTo>
                  <a:pt x="6436" y="4324"/>
                </a:moveTo>
                <a:lnTo>
                  <a:pt x="7678" y="919"/>
                </a:lnTo>
                <a:lnTo>
                  <a:pt x="7678" y="910"/>
                </a:lnTo>
                <a:lnTo>
                  <a:pt x="6433" y="4324"/>
                </a:lnTo>
                <a:lnTo>
                  <a:pt x="6436" y="4324"/>
                </a:lnTo>
                <a:close/>
                <a:moveTo>
                  <a:pt x="6487" y="4324"/>
                </a:moveTo>
                <a:lnTo>
                  <a:pt x="7678" y="1059"/>
                </a:lnTo>
                <a:lnTo>
                  <a:pt x="7678" y="1050"/>
                </a:lnTo>
                <a:lnTo>
                  <a:pt x="6484" y="4324"/>
                </a:lnTo>
                <a:lnTo>
                  <a:pt x="6487" y="4324"/>
                </a:lnTo>
                <a:close/>
                <a:moveTo>
                  <a:pt x="6539" y="4324"/>
                </a:moveTo>
                <a:lnTo>
                  <a:pt x="7678" y="1199"/>
                </a:lnTo>
                <a:lnTo>
                  <a:pt x="7678" y="1190"/>
                </a:lnTo>
                <a:lnTo>
                  <a:pt x="6535" y="4324"/>
                </a:lnTo>
                <a:lnTo>
                  <a:pt x="6539" y="4324"/>
                </a:lnTo>
                <a:close/>
                <a:moveTo>
                  <a:pt x="6590" y="4324"/>
                </a:moveTo>
                <a:lnTo>
                  <a:pt x="7678" y="1339"/>
                </a:lnTo>
                <a:lnTo>
                  <a:pt x="7678" y="1330"/>
                </a:lnTo>
                <a:lnTo>
                  <a:pt x="6586" y="4324"/>
                </a:lnTo>
                <a:lnTo>
                  <a:pt x="6590" y="4324"/>
                </a:lnTo>
                <a:close/>
                <a:moveTo>
                  <a:pt x="6641" y="4324"/>
                </a:moveTo>
                <a:lnTo>
                  <a:pt x="7678" y="1479"/>
                </a:lnTo>
                <a:lnTo>
                  <a:pt x="7678" y="1470"/>
                </a:lnTo>
                <a:lnTo>
                  <a:pt x="6637" y="4324"/>
                </a:lnTo>
                <a:lnTo>
                  <a:pt x="6641" y="4324"/>
                </a:lnTo>
                <a:close/>
                <a:moveTo>
                  <a:pt x="6692" y="4324"/>
                </a:moveTo>
                <a:lnTo>
                  <a:pt x="7678" y="1619"/>
                </a:lnTo>
                <a:lnTo>
                  <a:pt x="7678" y="1610"/>
                </a:lnTo>
                <a:lnTo>
                  <a:pt x="6688" y="4324"/>
                </a:lnTo>
                <a:lnTo>
                  <a:pt x="6692" y="4324"/>
                </a:lnTo>
                <a:close/>
                <a:moveTo>
                  <a:pt x="6743" y="4324"/>
                </a:moveTo>
                <a:lnTo>
                  <a:pt x="7678" y="1760"/>
                </a:lnTo>
                <a:lnTo>
                  <a:pt x="7678" y="1751"/>
                </a:lnTo>
                <a:lnTo>
                  <a:pt x="6739" y="4324"/>
                </a:lnTo>
                <a:lnTo>
                  <a:pt x="6743" y="4324"/>
                </a:lnTo>
                <a:close/>
                <a:moveTo>
                  <a:pt x="6794" y="4324"/>
                </a:moveTo>
                <a:lnTo>
                  <a:pt x="7678" y="1900"/>
                </a:lnTo>
                <a:lnTo>
                  <a:pt x="7678" y="1890"/>
                </a:lnTo>
                <a:lnTo>
                  <a:pt x="6791" y="4324"/>
                </a:lnTo>
                <a:lnTo>
                  <a:pt x="6794" y="4324"/>
                </a:lnTo>
                <a:close/>
                <a:moveTo>
                  <a:pt x="6845" y="4324"/>
                </a:moveTo>
                <a:lnTo>
                  <a:pt x="7678" y="2040"/>
                </a:lnTo>
                <a:lnTo>
                  <a:pt x="7678" y="2030"/>
                </a:lnTo>
                <a:lnTo>
                  <a:pt x="6842" y="4324"/>
                </a:lnTo>
                <a:lnTo>
                  <a:pt x="6845" y="4324"/>
                </a:lnTo>
                <a:close/>
                <a:moveTo>
                  <a:pt x="6896" y="4324"/>
                </a:moveTo>
                <a:lnTo>
                  <a:pt x="7678" y="2180"/>
                </a:lnTo>
                <a:lnTo>
                  <a:pt x="7678" y="2170"/>
                </a:lnTo>
                <a:lnTo>
                  <a:pt x="6893" y="4324"/>
                </a:lnTo>
                <a:lnTo>
                  <a:pt x="6896" y="4324"/>
                </a:lnTo>
                <a:close/>
                <a:moveTo>
                  <a:pt x="6947" y="4324"/>
                </a:moveTo>
                <a:lnTo>
                  <a:pt x="7678" y="2320"/>
                </a:lnTo>
                <a:lnTo>
                  <a:pt x="7678" y="2310"/>
                </a:lnTo>
                <a:lnTo>
                  <a:pt x="6944" y="4324"/>
                </a:lnTo>
                <a:lnTo>
                  <a:pt x="6947" y="4324"/>
                </a:lnTo>
                <a:close/>
                <a:moveTo>
                  <a:pt x="6998" y="4324"/>
                </a:moveTo>
                <a:lnTo>
                  <a:pt x="7678" y="2460"/>
                </a:lnTo>
                <a:lnTo>
                  <a:pt x="7678" y="2450"/>
                </a:lnTo>
                <a:lnTo>
                  <a:pt x="6995" y="4324"/>
                </a:lnTo>
                <a:lnTo>
                  <a:pt x="6998" y="4324"/>
                </a:lnTo>
                <a:close/>
                <a:moveTo>
                  <a:pt x="7049" y="4324"/>
                </a:moveTo>
                <a:lnTo>
                  <a:pt x="7678" y="2600"/>
                </a:lnTo>
                <a:lnTo>
                  <a:pt x="7678" y="2590"/>
                </a:lnTo>
                <a:lnTo>
                  <a:pt x="7046" y="4324"/>
                </a:lnTo>
                <a:lnTo>
                  <a:pt x="7049" y="4324"/>
                </a:lnTo>
                <a:close/>
                <a:moveTo>
                  <a:pt x="7100" y="4324"/>
                </a:moveTo>
                <a:lnTo>
                  <a:pt x="7678" y="2741"/>
                </a:lnTo>
                <a:lnTo>
                  <a:pt x="7678" y="2731"/>
                </a:lnTo>
                <a:lnTo>
                  <a:pt x="7097" y="4324"/>
                </a:lnTo>
                <a:lnTo>
                  <a:pt x="7100" y="4324"/>
                </a:lnTo>
                <a:close/>
                <a:moveTo>
                  <a:pt x="7151" y="4324"/>
                </a:moveTo>
                <a:lnTo>
                  <a:pt x="7678" y="2880"/>
                </a:lnTo>
                <a:lnTo>
                  <a:pt x="7678" y="2871"/>
                </a:lnTo>
                <a:lnTo>
                  <a:pt x="7148" y="4324"/>
                </a:lnTo>
                <a:lnTo>
                  <a:pt x="7151" y="4324"/>
                </a:lnTo>
                <a:close/>
                <a:moveTo>
                  <a:pt x="7203" y="4324"/>
                </a:moveTo>
                <a:lnTo>
                  <a:pt x="7678" y="3020"/>
                </a:lnTo>
                <a:lnTo>
                  <a:pt x="7678" y="3011"/>
                </a:lnTo>
                <a:lnTo>
                  <a:pt x="7199" y="4324"/>
                </a:lnTo>
                <a:lnTo>
                  <a:pt x="7203" y="4324"/>
                </a:lnTo>
                <a:close/>
                <a:moveTo>
                  <a:pt x="7254" y="4324"/>
                </a:moveTo>
                <a:lnTo>
                  <a:pt x="7678" y="3160"/>
                </a:lnTo>
                <a:lnTo>
                  <a:pt x="7678" y="3151"/>
                </a:lnTo>
                <a:lnTo>
                  <a:pt x="7250" y="4324"/>
                </a:lnTo>
                <a:lnTo>
                  <a:pt x="7254" y="4324"/>
                </a:lnTo>
                <a:close/>
                <a:moveTo>
                  <a:pt x="7305" y="4324"/>
                </a:moveTo>
                <a:lnTo>
                  <a:pt x="7678" y="3300"/>
                </a:lnTo>
                <a:lnTo>
                  <a:pt x="7678" y="3291"/>
                </a:lnTo>
                <a:lnTo>
                  <a:pt x="7301" y="4324"/>
                </a:lnTo>
                <a:lnTo>
                  <a:pt x="7305" y="4324"/>
                </a:lnTo>
                <a:close/>
                <a:moveTo>
                  <a:pt x="7356" y="4324"/>
                </a:moveTo>
                <a:lnTo>
                  <a:pt x="7678" y="3440"/>
                </a:lnTo>
                <a:lnTo>
                  <a:pt x="7678" y="3431"/>
                </a:lnTo>
                <a:lnTo>
                  <a:pt x="7352" y="4324"/>
                </a:lnTo>
                <a:lnTo>
                  <a:pt x="7356" y="4324"/>
                </a:lnTo>
                <a:close/>
                <a:moveTo>
                  <a:pt x="7407" y="4324"/>
                </a:moveTo>
                <a:lnTo>
                  <a:pt x="7678" y="3580"/>
                </a:lnTo>
                <a:lnTo>
                  <a:pt x="7678" y="3571"/>
                </a:lnTo>
                <a:lnTo>
                  <a:pt x="7403" y="4324"/>
                </a:lnTo>
                <a:lnTo>
                  <a:pt x="7407" y="4324"/>
                </a:lnTo>
                <a:close/>
                <a:moveTo>
                  <a:pt x="7458" y="4324"/>
                </a:moveTo>
                <a:lnTo>
                  <a:pt x="7678" y="3720"/>
                </a:lnTo>
                <a:lnTo>
                  <a:pt x="7678" y="3711"/>
                </a:lnTo>
                <a:lnTo>
                  <a:pt x="7455" y="4324"/>
                </a:lnTo>
                <a:lnTo>
                  <a:pt x="7458" y="4324"/>
                </a:lnTo>
                <a:close/>
                <a:moveTo>
                  <a:pt x="7509" y="4324"/>
                </a:moveTo>
                <a:lnTo>
                  <a:pt x="7678" y="3861"/>
                </a:lnTo>
                <a:lnTo>
                  <a:pt x="7678" y="3852"/>
                </a:lnTo>
                <a:lnTo>
                  <a:pt x="7506" y="4324"/>
                </a:lnTo>
                <a:lnTo>
                  <a:pt x="7509" y="4324"/>
                </a:lnTo>
                <a:close/>
                <a:moveTo>
                  <a:pt x="7560" y="4324"/>
                </a:moveTo>
                <a:lnTo>
                  <a:pt x="7678" y="4001"/>
                </a:lnTo>
                <a:lnTo>
                  <a:pt x="7678" y="3992"/>
                </a:lnTo>
                <a:lnTo>
                  <a:pt x="7557" y="4324"/>
                </a:lnTo>
                <a:lnTo>
                  <a:pt x="7560" y="4324"/>
                </a:lnTo>
                <a:close/>
                <a:moveTo>
                  <a:pt x="7611" y="4324"/>
                </a:moveTo>
                <a:lnTo>
                  <a:pt x="7678" y="4141"/>
                </a:lnTo>
                <a:lnTo>
                  <a:pt x="7678" y="4132"/>
                </a:lnTo>
                <a:lnTo>
                  <a:pt x="7608" y="4324"/>
                </a:lnTo>
                <a:lnTo>
                  <a:pt x="7611" y="4324"/>
                </a:lnTo>
                <a:close/>
                <a:moveTo>
                  <a:pt x="7662" y="4324"/>
                </a:moveTo>
                <a:lnTo>
                  <a:pt x="7678" y="4281"/>
                </a:lnTo>
                <a:lnTo>
                  <a:pt x="7678" y="4272"/>
                </a:lnTo>
                <a:lnTo>
                  <a:pt x="7659" y="4324"/>
                </a:lnTo>
                <a:lnTo>
                  <a:pt x="7662" y="432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EB8D34-3909-B447-8C83-8FBF30B02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405" y="1981199"/>
            <a:ext cx="10716095" cy="3154680"/>
          </a:xfrm>
          <a:prstGeom prst="rect">
            <a:avLst/>
          </a:prstGeom>
        </p:spPr>
        <p:txBody>
          <a:bodyPr lIns="0" rIns="0" anchor="ctr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7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Master transition slide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99463-836C-4C4D-9DC8-066C3843B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1F139A-C6F5-4C73-B1CD-93C4586C3F45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22230AA-6934-48A5-A493-7F22BD65B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27" y="6308513"/>
            <a:ext cx="2889504" cy="4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2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2DDFDE7-375F-314B-9A1C-60025A97E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243AB2A-F8AB-AC4B-9628-BB82EEC8D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5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10287000" cy="31541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 dirty="0"/>
              <a:t>First level of information</a:t>
            </a:r>
          </a:p>
          <a:p>
            <a:pPr lvl="1"/>
            <a:r>
              <a:rPr lang="en-US" alt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318342-83FF-614F-9507-07719F018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66793CDC-8D41-324C-94B0-079D1F3A6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1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79799D-58D1-4E48-9F48-17EB18722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825A58-495F-1541-9B26-87B979A1F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10D92C5-32EF-4449-8302-C82BD54BD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D9B7376-5B45-8545-A711-F1B84186DE7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467600" y="2599000"/>
            <a:ext cx="3771900" cy="320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3DB7460E-84CA-344B-84DB-0F840F68A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9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722F4D4F-8837-6E4B-9002-C2A5B2A2A195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467600" y="2587625"/>
            <a:ext cx="3770313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6058445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102870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E79E1B-D091-DE4C-85F3-EED50810B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8A0EF7B-E69F-834F-9EA7-F61834B5E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3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43B8-45B4-FA4D-A086-439A61E76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417320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2383ABE-C060-664E-8980-3D13A46D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484188"/>
            <a:ext cx="5676900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24FA213-F778-4BB4-B910-56F96A3896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0F558-0D32-4E8E-A228-AABD4F16D9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ABA5D4-38B1-411D-BDB3-6F775DB710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8776" y="2599000"/>
            <a:ext cx="5029200" cy="31999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>
                <a:latin typeface="Book Antiqua" panose="02040602050305030304" pitchFamily="18" charset="0"/>
              </a:defRPr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>
                <a:latin typeface="Book Antiqua" panose="02040602050305030304" pitchFamily="18" charset="0"/>
              </a:defRPr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>
                <a:latin typeface="Book Antiqua" panose="02040602050305030304" pitchFamily="18" charset="0"/>
              </a:defRPr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latin typeface="Book Antiqua" panose="02040602050305030304" pitchFamily="18" charset="0"/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324AEC5-842A-402E-ACDF-5482807D44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776" y="2019102"/>
            <a:ext cx="5029200" cy="568323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 spc="-15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0EF52E8-C327-4A1D-81C7-7F32E0873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2" y="6494870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5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EC9BF66-9E3A-6C40-8D6A-0552180E9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18669"/>
            <a:ext cx="12192000" cy="43932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75F254-FB74-BD49-8D1A-3F46A50ED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750" y="6481332"/>
            <a:ext cx="486149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 b="1" i="0">
                <a:solidFill>
                  <a:schemeClr val="accent1"/>
                </a:solidFill>
                <a:latin typeface="Book Antiqua" panose="02040602050305030304" pitchFamily="18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F63427-4CF6-EF4D-8E87-1E33DB2D4ECE}"/>
              </a:ext>
            </a:extLst>
          </p:cNvPr>
          <p:cNvCxnSpPr>
            <a:cxnSpLocks/>
          </p:cNvCxnSpPr>
          <p:nvPr/>
        </p:nvCxnSpPr>
        <p:spPr>
          <a:xfrm>
            <a:off x="952500" y="983118"/>
            <a:ext cx="108204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7A1C77-6603-471D-9E54-C966354820E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AF4AF8-21B4-483F-BCBC-A57BC44CB185}"/>
              </a:ext>
            </a:extLst>
          </p:cNvPr>
          <p:cNvCxnSpPr>
            <a:cxnSpLocks/>
          </p:cNvCxnSpPr>
          <p:nvPr userDrawn="1"/>
        </p:nvCxnSpPr>
        <p:spPr>
          <a:xfrm>
            <a:off x="952500" y="983118"/>
            <a:ext cx="108204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1E16A90-877C-4362-AE12-9BD10D181973}"/>
              </a:ext>
            </a:extLst>
          </p:cNvPr>
          <p:cNvSpPr txBox="1">
            <a:spLocks/>
          </p:cNvSpPr>
          <p:nvPr userDrawn="1"/>
        </p:nvSpPr>
        <p:spPr>
          <a:xfrm>
            <a:off x="419100" y="6450173"/>
            <a:ext cx="9525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accent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ncat.edu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25D741-6286-464B-B6EE-CC4032072DA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19" y="452568"/>
            <a:ext cx="3840480" cy="5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8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>
          <p15:clr>
            <a:srgbClr val="F26B43"/>
          </p15:clr>
        </p15:guide>
        <p15:guide id="12" pos="3840">
          <p15:clr>
            <a:srgbClr val="F26B43"/>
          </p15:clr>
        </p15:guide>
        <p15:guide id="13" pos="600">
          <p15:clr>
            <a:srgbClr val="F26B43"/>
          </p15:clr>
        </p15:guide>
        <p15:guide id="14" pos="7080">
          <p15:clr>
            <a:srgbClr val="F26B43"/>
          </p15:clr>
        </p15:guide>
        <p15:guide id="15" orient="horz" pos="888">
          <p15:clr>
            <a:srgbClr val="F26B43"/>
          </p15:clr>
        </p15:guide>
        <p15:guide id="16" orient="horz" pos="1248">
          <p15:clr>
            <a:srgbClr val="F26B43"/>
          </p15:clr>
        </p15:guide>
        <p15:guide id="17" orient="horz" pos="1608">
          <p15:clr>
            <a:srgbClr val="F26B43"/>
          </p15:clr>
        </p15:guide>
        <p15:guide id="18" orient="horz" pos="3624">
          <p15:clr>
            <a:srgbClr val="F26B43"/>
          </p15:clr>
        </p15:guide>
        <p15:guide id="19" pos="4416">
          <p15:clr>
            <a:srgbClr val="F26B43"/>
          </p15:clr>
        </p15:guide>
        <p15:guide id="20" pos="47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0AEA5A3-03A7-43A4-83C0-FB8098F388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E91CA0A-FFDD-4DA3-9582-A39DA468D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27" y="852345"/>
            <a:ext cx="10716094" cy="3130062"/>
          </a:xfrm>
          <a:prstGeom prst="rect">
            <a:avLst/>
          </a:prstGeom>
        </p:spPr>
        <p:txBody>
          <a:bodyPr/>
          <a:lstStyle/>
          <a:p>
            <a:r>
              <a:rPr lang="en-US" spc="0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9A498-AFE4-4281-9F8D-0E59E6B4D8D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35708" y="4487613"/>
            <a:ext cx="4257040" cy="2773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Media Availability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A41E9-B6B4-4FB0-8246-C1905BD06F9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14570" y="4855012"/>
            <a:ext cx="5229064" cy="32197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Chancellor Harold L. Martin, Sr.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C6E08E-05B7-4794-98E4-A04B33E1A7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35708" y="5190214"/>
            <a:ext cx="3545361" cy="26428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August 23, 2023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FD9207-E21A-C1D5-FA71-364CB851F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07" y="4230057"/>
            <a:ext cx="1803400" cy="2197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74F734-E6BB-20F3-8307-16393285D876}"/>
              </a:ext>
            </a:extLst>
          </p:cNvPr>
          <p:cNvSpPr txBox="1"/>
          <p:nvPr/>
        </p:nvSpPr>
        <p:spPr>
          <a:xfrm>
            <a:off x="520226" y="1699259"/>
            <a:ext cx="11151547" cy="249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40"/>
              </a:lnSpc>
            </a:pPr>
            <a:r>
              <a:rPr lang="en-US" sz="3000" i="1" dirty="0">
                <a:solidFill>
                  <a:schemeClr val="bg1"/>
                </a:solidFill>
                <a:latin typeface="Book Antiqua" panose="02040602050305030304" pitchFamily="18" charset="0"/>
              </a:rPr>
              <a:t>Construction, New Degrees, Development</a:t>
            </a:r>
          </a:p>
          <a:p>
            <a:pPr>
              <a:lnSpc>
                <a:spcPts val="6240"/>
              </a:lnSpc>
            </a:pPr>
            <a:r>
              <a:rPr lang="en-US" sz="6400" b="1" spc="-150" dirty="0">
                <a:solidFill>
                  <a:schemeClr val="bg1"/>
                </a:solidFill>
                <a:latin typeface="Book Antiqua" panose="02040602050305030304" pitchFamily="18" charset="0"/>
              </a:rPr>
              <a:t>North Carolina A&amp;T, 2023-24:</a:t>
            </a:r>
          </a:p>
          <a:p>
            <a:pPr>
              <a:lnSpc>
                <a:spcPts val="6240"/>
              </a:lnSpc>
            </a:pPr>
            <a:r>
              <a:rPr lang="en-US" sz="6400" b="1" spc="-150" dirty="0">
                <a:solidFill>
                  <a:schemeClr val="bg1"/>
                </a:solidFill>
                <a:latin typeface="Book Antiqua" panose="02040602050305030304" pitchFamily="18" charset="0"/>
              </a:rPr>
              <a:t>The Exciting Year Ahead </a:t>
            </a:r>
          </a:p>
        </p:txBody>
      </p:sp>
    </p:spTree>
    <p:extLst>
      <p:ext uri="{BB962C8B-B14F-4D97-AF65-F5344CB8AC3E}">
        <p14:creationId xmlns:p14="http://schemas.microsoft.com/office/powerpoint/2010/main" val="2730668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BECB3F-5953-669B-C24E-E1A08909E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5566"/>
            <a:ext cx="12192000" cy="477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829CBC-F126-C941-A2CD-EDFA4F9BF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494" y="607204"/>
            <a:ext cx="1511300" cy="482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6A27AD-B72C-455A-8F47-56FE38C52F1D}"/>
              </a:ext>
            </a:extLst>
          </p:cNvPr>
          <p:cNvSpPr/>
          <p:nvPr/>
        </p:nvSpPr>
        <p:spPr>
          <a:xfrm>
            <a:off x="318173" y="348384"/>
            <a:ext cx="8982388" cy="110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31F59CC-8371-1B46-9450-07184CB7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16" y="1787206"/>
            <a:ext cx="10235868" cy="566928"/>
          </a:xfrm>
        </p:spPr>
        <p:txBody>
          <a:bodyPr/>
          <a:lstStyle/>
          <a:p>
            <a:pPr algn="ctr">
              <a:lnSpc>
                <a:spcPts val="7000"/>
              </a:lnSpc>
            </a:pPr>
            <a:r>
              <a:rPr lang="en-US" sz="8000" dirty="0"/>
              <a:t>A&amp;T’s Development</a:t>
            </a:r>
            <a:br>
              <a:rPr lang="en-US" sz="8000" dirty="0"/>
            </a:br>
            <a:r>
              <a:rPr lang="en-US" sz="8000" dirty="0"/>
              <a:t>as a Doctoral / Research University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60652-C5A5-8154-FDA8-79BB63EEE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594" y="137304"/>
            <a:ext cx="5499100" cy="138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43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897D-181E-5041-9DDD-1B9F3230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0DB4D-A889-40AD-8ADC-B7B38B440D4E}"/>
              </a:ext>
            </a:extLst>
          </p:cNvPr>
          <p:cNvSpPr txBox="1"/>
          <p:nvPr/>
        </p:nvSpPr>
        <p:spPr>
          <a:xfrm>
            <a:off x="839207" y="1242336"/>
            <a:ext cx="5580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4684"/>
                </a:solidFill>
                <a:latin typeface="Book Antiqua" panose="02040602050305030304" pitchFamily="18" charset="0"/>
              </a:rPr>
              <a:t>Research and Sponsored Programs Awards, FY23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BCF64F-944D-4623-86A4-BF8D47BFB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663800"/>
            <a:ext cx="5676900" cy="496887"/>
          </a:xfrm>
        </p:spPr>
        <p:txBody>
          <a:bodyPr/>
          <a:lstStyle/>
          <a:p>
            <a:r>
              <a:rPr lang="en-US" sz="1400" dirty="0"/>
              <a:t>Exciting Year Ahead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4A04C-910B-C418-9FA7-36EDE23DB14D}"/>
              </a:ext>
            </a:extLst>
          </p:cNvPr>
          <p:cNvSpPr txBox="1"/>
          <p:nvPr/>
        </p:nvSpPr>
        <p:spPr>
          <a:xfrm>
            <a:off x="994410" y="2443632"/>
            <a:ext cx="500634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$147.4M – a $50M increase over FY2022 and 138% increase over the past 4 years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Along with Chapel Hill and NC State, A&amp;T is one of the UNC System’s 3 most productive research campuses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FA6C0-3DCD-032A-5C74-BD8426964F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053" y="1655995"/>
            <a:ext cx="4939460" cy="32550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0A46B-45DA-4F86-29C8-FC85062B20E2}"/>
              </a:ext>
            </a:extLst>
          </p:cNvPr>
          <p:cNvSpPr txBox="1"/>
          <p:nvPr/>
        </p:nvSpPr>
        <p:spPr>
          <a:xfrm>
            <a:off x="994410" y="5406396"/>
            <a:ext cx="98423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Supermajority of awards come from federal agencies, the most competitive arena for scientific contracts and grants </a:t>
            </a:r>
          </a:p>
        </p:txBody>
      </p:sp>
    </p:spTree>
    <p:extLst>
      <p:ext uri="{BB962C8B-B14F-4D97-AF65-F5344CB8AC3E}">
        <p14:creationId xmlns:p14="http://schemas.microsoft.com/office/powerpoint/2010/main" val="2713992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897D-181E-5041-9DDD-1B9F3230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0DB4D-A889-40AD-8ADC-B7B38B440D4E}"/>
              </a:ext>
            </a:extLst>
          </p:cNvPr>
          <p:cNvSpPr txBox="1"/>
          <p:nvPr/>
        </p:nvSpPr>
        <p:spPr>
          <a:xfrm>
            <a:off x="813807" y="1160687"/>
            <a:ext cx="994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4684"/>
                </a:solidFill>
                <a:latin typeface="Book Antiqua" panose="02040602050305030304" pitchFamily="18" charset="0"/>
              </a:rPr>
              <a:t>The Impact of Research at A&amp;T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BCF64F-944D-4623-86A4-BF8D47BFB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663800"/>
            <a:ext cx="5676900" cy="496887"/>
          </a:xfrm>
        </p:spPr>
        <p:txBody>
          <a:bodyPr/>
          <a:lstStyle/>
          <a:p>
            <a:r>
              <a:rPr lang="en-US" sz="1400" dirty="0"/>
              <a:t>Exciting Year Ahead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4A04C-910B-C418-9FA7-36EDE23DB14D}"/>
              </a:ext>
            </a:extLst>
          </p:cNvPr>
          <p:cNvSpPr txBox="1"/>
          <p:nvPr/>
        </p:nvSpPr>
        <p:spPr>
          <a:xfrm>
            <a:off x="4976888" y="1807018"/>
            <a:ext cx="65529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A&amp;T faculty are developing national reputations for advanced, high-impact sciences in areas ranging from nanomaterials research, bioengineering, autonomous vehicles, food and nutritional science and more.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Strong research programs improve the student experience by involving students in scientific studies and learning from respected researchers in the classroom.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63914-99E5-E1A0-FACB-4011421FC5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790" y="1993743"/>
            <a:ext cx="3248539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78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897D-181E-5041-9DDD-1B9F3230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0DB4D-A889-40AD-8ADC-B7B38B440D4E}"/>
              </a:ext>
            </a:extLst>
          </p:cNvPr>
          <p:cNvSpPr txBox="1"/>
          <p:nvPr/>
        </p:nvSpPr>
        <p:spPr>
          <a:xfrm>
            <a:off x="818104" y="1234341"/>
            <a:ext cx="9504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4684"/>
                </a:solidFill>
                <a:latin typeface="Book Antiqua" panose="02040602050305030304" pitchFamily="18" charset="0"/>
              </a:rPr>
              <a:t>Highlights from Proposed Budget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3F3F3B-F0EE-4A10-B27B-AC342C6561B5}"/>
              </a:ext>
            </a:extLst>
          </p:cNvPr>
          <p:cNvSpPr/>
          <p:nvPr/>
        </p:nvSpPr>
        <p:spPr>
          <a:xfrm>
            <a:off x="1240221" y="2123639"/>
            <a:ext cx="6400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Doctoral Research University Development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Matching Funds – Cooperative Extension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Health Sciences/Hairston College Building</a:t>
            </a:r>
          </a:p>
          <a:p>
            <a:pPr>
              <a:spcAft>
                <a:spcPts val="600"/>
              </a:spcAft>
            </a:pPr>
            <a:r>
              <a:rPr lang="en-US" sz="2600" b="1" dirty="0" err="1">
                <a:solidFill>
                  <a:srgbClr val="004684"/>
                </a:solidFill>
                <a:latin typeface="Franklin Gothic Book" panose="020B0503020102020204" pitchFamily="34" charset="0"/>
              </a:rPr>
              <a:t>Marteena</a:t>
            </a:r>
            <a:r>
              <a:rPr lang="en-US" sz="2600" b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 Hall Renovation 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Engineering North Carolina’s Future Prog.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Financial Aid for Students*</a:t>
            </a: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rgbClr val="004684"/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* Largest single line item in the A&amp;T budget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BCF64F-944D-4623-86A4-BF8D47BFB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663800"/>
            <a:ext cx="5676900" cy="496887"/>
          </a:xfrm>
        </p:spPr>
        <p:txBody>
          <a:bodyPr/>
          <a:lstStyle/>
          <a:p>
            <a:r>
              <a:rPr lang="en-US" sz="1600" dirty="0"/>
              <a:t>Exciting Year Ahead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5A0623-6FB6-CCAC-AB33-FD127EEEC14D}"/>
              </a:ext>
            </a:extLst>
          </p:cNvPr>
          <p:cNvSpPr/>
          <p:nvPr/>
        </p:nvSpPr>
        <p:spPr>
          <a:xfrm>
            <a:off x="8230808" y="2123639"/>
            <a:ext cx="2868115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$15 million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$10.7 million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$125 million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$10 million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$2.5 million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$120 million+   </a:t>
            </a:r>
          </a:p>
        </p:txBody>
      </p:sp>
    </p:spTree>
    <p:extLst>
      <p:ext uri="{BB962C8B-B14F-4D97-AF65-F5344CB8AC3E}">
        <p14:creationId xmlns:p14="http://schemas.microsoft.com/office/powerpoint/2010/main" val="2407372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897D-181E-5041-9DDD-1B9F3230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0DB4D-A889-40AD-8ADC-B7B38B440D4E}"/>
              </a:ext>
            </a:extLst>
          </p:cNvPr>
          <p:cNvSpPr txBox="1"/>
          <p:nvPr/>
        </p:nvSpPr>
        <p:spPr>
          <a:xfrm>
            <a:off x="813807" y="1160687"/>
            <a:ext cx="9943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4684"/>
                </a:solidFill>
                <a:latin typeface="Book Antiqua" panose="02040602050305030304" pitchFamily="18" charset="0"/>
              </a:rPr>
              <a:t>A&amp;T’s New Economic Impact: $2.4 Billion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BCF64F-944D-4623-86A4-BF8D47BFB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663800"/>
            <a:ext cx="5676900" cy="496887"/>
          </a:xfrm>
        </p:spPr>
        <p:txBody>
          <a:bodyPr/>
          <a:lstStyle/>
          <a:p>
            <a:r>
              <a:rPr lang="en-US" sz="1400" dirty="0"/>
              <a:t>Exciting Year Ahead</a:t>
            </a:r>
          </a:p>
          <a:p>
            <a:endParaRPr lang="en-US" dirty="0"/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0990C133-1A4D-7F79-A7C0-1A055F9C2491}"/>
              </a:ext>
            </a:extLst>
          </p:cNvPr>
          <p:cNvSpPr txBox="1">
            <a:spLocks/>
          </p:cNvSpPr>
          <p:nvPr/>
        </p:nvSpPr>
        <p:spPr>
          <a:xfrm>
            <a:off x="2436980" y="3210821"/>
            <a:ext cx="7712746" cy="28105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-150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1" spc="0" dirty="0">
                <a:solidFill>
                  <a:srgbClr val="004684"/>
                </a:solidFill>
                <a:latin typeface="Franklin Gothic Book" panose="020B0503020102020204" pitchFamily="34" charset="0"/>
              </a:rPr>
              <a:t>A&amp;T’s economic impact has grown by 63% since last measured four years ago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1" spc="0" dirty="0">
                <a:solidFill>
                  <a:srgbClr val="004684"/>
                </a:solidFill>
                <a:latin typeface="Franklin Gothic Book" panose="020B0503020102020204" pitchFamily="34" charset="0"/>
              </a:rPr>
              <a:t>It is now equivalent to support 17,337 jobs across our state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i="1" spc="0" dirty="0">
                <a:solidFill>
                  <a:srgbClr val="004684"/>
                </a:solidFill>
                <a:latin typeface="Franklin Gothic Book" panose="020B0503020102020204" pitchFamily="34" charset="0"/>
              </a:rPr>
              <a:t>A&amp;T is a leading driver of prosperity in the Piedmont-Triad and across the state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C70E0C-1150-A154-88BE-EBE4480AD673}"/>
              </a:ext>
            </a:extLst>
          </p:cNvPr>
          <p:cNvCxnSpPr/>
          <p:nvPr/>
        </p:nvCxnSpPr>
        <p:spPr>
          <a:xfrm flipV="1">
            <a:off x="813807" y="2303905"/>
            <a:ext cx="10959093" cy="2810577"/>
          </a:xfrm>
          <a:prstGeom prst="straightConnector1">
            <a:avLst/>
          </a:prstGeom>
          <a:ln w="533400">
            <a:solidFill>
              <a:srgbClr val="FDB927">
                <a:alpha val="4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00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0AEA5A3-03A7-43A4-83C0-FB8098F388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E91CA0A-FFDD-4DA3-9582-A39DA468D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27" y="852345"/>
            <a:ext cx="10716094" cy="3130062"/>
          </a:xfrm>
          <a:prstGeom prst="rect">
            <a:avLst/>
          </a:prstGeom>
        </p:spPr>
        <p:txBody>
          <a:bodyPr/>
          <a:lstStyle/>
          <a:p>
            <a:r>
              <a:rPr lang="en-US" spc="0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9A498-AFE4-4281-9F8D-0E59E6B4D8D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35708" y="4487613"/>
            <a:ext cx="4257040" cy="2773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Media Availability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A41E9-B6B4-4FB0-8246-C1905BD06F9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14570" y="4855012"/>
            <a:ext cx="5229064" cy="32197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Chancellor Harold L. Martin, Sr.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C6E08E-05B7-4794-98E4-A04B33E1A7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35708" y="5190214"/>
            <a:ext cx="3545361" cy="26428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August 23, 2023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FD9207-E21A-C1D5-FA71-364CB851F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07" y="4230057"/>
            <a:ext cx="1803400" cy="2197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74F734-E6BB-20F3-8307-16393285D876}"/>
              </a:ext>
            </a:extLst>
          </p:cNvPr>
          <p:cNvSpPr txBox="1"/>
          <p:nvPr/>
        </p:nvSpPr>
        <p:spPr>
          <a:xfrm>
            <a:off x="472101" y="3248926"/>
            <a:ext cx="11151547" cy="10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9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Thank You</a:t>
            </a:r>
            <a:endParaRPr lang="en-US" sz="9000" b="1" spc="-15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99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BECB3F-5953-669B-C24E-E1A08909E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5566"/>
            <a:ext cx="12192000" cy="477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829CBC-F126-C941-A2CD-EDFA4F9BF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494" y="607204"/>
            <a:ext cx="1511300" cy="482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6A27AD-B72C-455A-8F47-56FE38C52F1D}"/>
              </a:ext>
            </a:extLst>
          </p:cNvPr>
          <p:cNvSpPr/>
          <p:nvPr/>
        </p:nvSpPr>
        <p:spPr>
          <a:xfrm>
            <a:off x="172123" y="182880"/>
            <a:ext cx="8982388" cy="110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31F59CC-8371-1B46-9450-07184CB7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6" y="2259071"/>
            <a:ext cx="10235868" cy="566928"/>
          </a:xfrm>
        </p:spPr>
        <p:txBody>
          <a:bodyPr/>
          <a:lstStyle/>
          <a:p>
            <a:pPr algn="ctr">
              <a:lnSpc>
                <a:spcPts val="7000"/>
              </a:lnSpc>
            </a:pPr>
            <a:r>
              <a:rPr lang="en-US" sz="9000" dirty="0"/>
              <a:t>Construction:</a:t>
            </a:r>
            <a:br>
              <a:rPr lang="en-US" sz="9000" dirty="0"/>
            </a:br>
            <a:r>
              <a:rPr lang="en-US" sz="9000" dirty="0"/>
              <a:t>Select Projects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60652-C5A5-8154-FDA8-79BB63EEE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594" y="137304"/>
            <a:ext cx="5499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37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897D-181E-5041-9DDD-1B9F3230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0DB4D-A889-40AD-8ADC-B7B38B440D4E}"/>
              </a:ext>
            </a:extLst>
          </p:cNvPr>
          <p:cNvSpPr txBox="1"/>
          <p:nvPr/>
        </p:nvSpPr>
        <p:spPr>
          <a:xfrm>
            <a:off x="735724" y="2092973"/>
            <a:ext cx="95044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4684"/>
                </a:solidFill>
                <a:latin typeface="Book Antiqua" panose="02040602050305030304" pitchFamily="18" charset="0"/>
              </a:rPr>
              <a:t>Bluford </a:t>
            </a:r>
          </a:p>
          <a:p>
            <a:r>
              <a:rPr lang="en-US" sz="4400" b="1" dirty="0">
                <a:solidFill>
                  <a:srgbClr val="004684"/>
                </a:solidFill>
                <a:latin typeface="Book Antiqua" panose="02040602050305030304" pitchFamily="18" charset="0"/>
              </a:rPr>
              <a:t>Street </a:t>
            </a:r>
          </a:p>
          <a:p>
            <a:r>
              <a:rPr lang="en-US" sz="4400" b="1" dirty="0">
                <a:solidFill>
                  <a:srgbClr val="004684"/>
                </a:solidFill>
                <a:latin typeface="Book Antiqua" panose="02040602050305030304" pitchFamily="18" charset="0"/>
              </a:rPr>
              <a:t>Residential</a:t>
            </a:r>
          </a:p>
          <a:p>
            <a:r>
              <a:rPr lang="en-US" sz="4400" b="1" dirty="0">
                <a:solidFill>
                  <a:srgbClr val="004684"/>
                </a:solidFill>
                <a:latin typeface="Book Antiqua" panose="02040602050305030304" pitchFamily="18" charset="0"/>
              </a:rPr>
              <a:t>Complex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3F3F3B-F0EE-4A10-B27B-AC342C6561B5}"/>
              </a:ext>
            </a:extLst>
          </p:cNvPr>
          <p:cNvSpPr/>
          <p:nvPr/>
        </p:nvSpPr>
        <p:spPr>
          <a:xfrm>
            <a:off x="770120" y="1581817"/>
            <a:ext cx="64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Main Campus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BCF64F-944D-4623-86A4-BF8D47BFB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663800"/>
            <a:ext cx="5676900" cy="496887"/>
          </a:xfrm>
        </p:spPr>
        <p:txBody>
          <a:bodyPr/>
          <a:lstStyle/>
          <a:p>
            <a:r>
              <a:rPr lang="en-US" sz="1400" dirty="0"/>
              <a:t>Exciting Year Ahead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AA178-1928-DB14-E1E9-F5BC8F889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520" y="1501547"/>
            <a:ext cx="7772400" cy="43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44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897D-181E-5041-9DDD-1B9F3230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3F3F3B-F0EE-4A10-B27B-AC342C6561B5}"/>
              </a:ext>
            </a:extLst>
          </p:cNvPr>
          <p:cNvSpPr/>
          <p:nvPr/>
        </p:nvSpPr>
        <p:spPr>
          <a:xfrm>
            <a:off x="591444" y="1913200"/>
            <a:ext cx="306615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413 Suite-Style and Traditional Beds in a five-story complex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$64-million Project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Across from Harrison Auditorium on Bluford Street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Groundbreaking:   Fall 2023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BCF64F-944D-4623-86A4-BF8D47BFB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663800"/>
            <a:ext cx="5676900" cy="496887"/>
          </a:xfrm>
        </p:spPr>
        <p:txBody>
          <a:bodyPr/>
          <a:lstStyle/>
          <a:p>
            <a:r>
              <a:rPr lang="en-US" sz="1400" dirty="0"/>
              <a:t>Exciting Year Ahead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5258C-185D-158A-3ECC-19F9C6519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56" y="1324303"/>
            <a:ext cx="7772400" cy="468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32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897D-181E-5041-9DDD-1B9F3230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0DB4D-A889-40AD-8ADC-B7B38B440D4E}"/>
              </a:ext>
            </a:extLst>
          </p:cNvPr>
          <p:cNvSpPr txBox="1"/>
          <p:nvPr/>
        </p:nvSpPr>
        <p:spPr>
          <a:xfrm>
            <a:off x="823996" y="1704332"/>
            <a:ext cx="10791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4684"/>
                </a:solidFill>
                <a:latin typeface="Book Antiqua" panose="02040602050305030304" pitchFamily="18" charset="0"/>
              </a:rPr>
              <a:t>Urban Community Food Processing Complex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BCF64F-944D-4623-86A4-BF8D47BFB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663800"/>
            <a:ext cx="5676900" cy="496887"/>
          </a:xfrm>
        </p:spPr>
        <p:txBody>
          <a:bodyPr/>
          <a:lstStyle/>
          <a:p>
            <a:r>
              <a:rPr lang="en-US" sz="1400" dirty="0"/>
              <a:t>Exciting Year Ahead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F68D8F-A152-2A37-171E-C5FE6981ABA8}"/>
              </a:ext>
            </a:extLst>
          </p:cNvPr>
          <p:cNvSpPr/>
          <p:nvPr/>
        </p:nvSpPr>
        <p:spPr>
          <a:xfrm>
            <a:off x="8731250" y="2720461"/>
            <a:ext cx="292753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$13M advanced test kitchen and development facility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Will include a creamery, where Aggie Ice Cream, other dairy products will be sold</a:t>
            </a:r>
          </a:p>
          <a:p>
            <a:pPr algn="ctr">
              <a:spcAft>
                <a:spcPts val="600"/>
              </a:spcAft>
            </a:pPr>
            <a:r>
              <a:rPr lang="en-US" sz="1600" b="1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Groundbreaking: Fall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9BFF0-F8A2-65CB-FB39-B71E5B8652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41" y="2689191"/>
            <a:ext cx="7721084" cy="31815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994664-9855-CEB8-DEE0-069AC8E201E5}"/>
              </a:ext>
            </a:extLst>
          </p:cNvPr>
          <p:cNvSpPr/>
          <p:nvPr/>
        </p:nvSpPr>
        <p:spPr>
          <a:xfrm>
            <a:off x="867541" y="1160687"/>
            <a:ext cx="64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University Education &amp; Research Farm </a:t>
            </a:r>
          </a:p>
        </p:txBody>
      </p:sp>
    </p:spTree>
    <p:extLst>
      <p:ext uri="{BB962C8B-B14F-4D97-AF65-F5344CB8AC3E}">
        <p14:creationId xmlns:p14="http://schemas.microsoft.com/office/powerpoint/2010/main" val="1055994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897D-181E-5041-9DDD-1B9F3230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0DB4D-A889-40AD-8ADC-B7B38B440D4E}"/>
              </a:ext>
            </a:extLst>
          </p:cNvPr>
          <p:cNvSpPr txBox="1"/>
          <p:nvPr/>
        </p:nvSpPr>
        <p:spPr>
          <a:xfrm>
            <a:off x="840827" y="1263312"/>
            <a:ext cx="10445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004684"/>
                </a:solidFill>
                <a:latin typeface="Book Antiqua" panose="02040602050305030304" pitchFamily="18" charset="0"/>
              </a:rPr>
              <a:t>Gateway Research Park, South Campus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BCF64F-944D-4623-86A4-BF8D47BFB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663800"/>
            <a:ext cx="5676900" cy="496887"/>
          </a:xfrm>
        </p:spPr>
        <p:txBody>
          <a:bodyPr/>
          <a:lstStyle/>
          <a:p>
            <a:r>
              <a:rPr lang="en-US" sz="1400" dirty="0"/>
              <a:t>Exciting Year Ahead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18341-5EE4-FD35-80D1-524ABE4C3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588" y="2210939"/>
            <a:ext cx="3689662" cy="1906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8737B-7A88-B8AD-6B47-A61E9ED8B3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752" y="2210938"/>
            <a:ext cx="3762000" cy="1906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57602C-F37A-FCBE-6911-B236375E88A9}"/>
              </a:ext>
            </a:extLst>
          </p:cNvPr>
          <p:cNvSpPr txBox="1"/>
          <p:nvPr/>
        </p:nvSpPr>
        <p:spPr>
          <a:xfrm>
            <a:off x="977588" y="4148336"/>
            <a:ext cx="3612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4684"/>
                </a:solidFill>
                <a:latin typeface="Franklin Gothic Book" panose="020B0503020102020204" pitchFamily="34" charset="0"/>
              </a:rPr>
              <a:t>GCS Community Education Center</a:t>
            </a:r>
          </a:p>
          <a:p>
            <a:pPr algn="ctr"/>
            <a:r>
              <a:rPr lang="en-US" sz="16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$38 Million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87B38-83AC-DE1E-7CA5-341E9C544CE4}"/>
              </a:ext>
            </a:extLst>
          </p:cNvPr>
          <p:cNvSpPr txBox="1"/>
          <p:nvPr/>
        </p:nvSpPr>
        <p:spPr>
          <a:xfrm>
            <a:off x="7524753" y="4148336"/>
            <a:ext cx="376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4684"/>
                </a:solidFill>
                <a:latin typeface="Franklin Gothic Book" panose="020B0503020102020204" pitchFamily="34" charset="0"/>
              </a:rPr>
              <a:t>Impact Data / N.C. A&amp;T “Dream Center”</a:t>
            </a:r>
          </a:p>
          <a:p>
            <a:pPr algn="ctr"/>
            <a:r>
              <a:rPr lang="en-US" sz="16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$110 Million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1E49B-506C-42D4-0AB9-17615B5CE9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88" y="2210938"/>
            <a:ext cx="2992827" cy="1683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E0F770-1B14-30B0-C90B-6764438A8B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7654" y="4148336"/>
            <a:ext cx="2356691" cy="6506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27447C-624E-C499-5FC9-CA5DE8531207}"/>
              </a:ext>
            </a:extLst>
          </p:cNvPr>
          <p:cNvSpPr txBox="1"/>
          <p:nvPr/>
        </p:nvSpPr>
        <p:spPr>
          <a:xfrm>
            <a:off x="4634798" y="4989625"/>
            <a:ext cx="2922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4684"/>
                </a:solidFill>
                <a:latin typeface="Franklin Gothic Book" panose="020B0503020102020204" pitchFamily="34" charset="0"/>
              </a:rPr>
              <a:t>Biotechnology Training Center</a:t>
            </a:r>
          </a:p>
          <a:p>
            <a:pPr algn="ctr"/>
            <a:r>
              <a:rPr lang="en-US" sz="16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$1.5 Million</a:t>
            </a:r>
          </a:p>
          <a:p>
            <a:pPr algn="ctr"/>
            <a:r>
              <a:rPr lang="en-US" sz="16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Coming 2024 </a:t>
            </a:r>
          </a:p>
        </p:txBody>
      </p:sp>
    </p:spTree>
    <p:extLst>
      <p:ext uri="{BB962C8B-B14F-4D97-AF65-F5344CB8AC3E}">
        <p14:creationId xmlns:p14="http://schemas.microsoft.com/office/powerpoint/2010/main" val="811105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BECB3F-5953-669B-C24E-E1A08909E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5566"/>
            <a:ext cx="12192000" cy="477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829CBC-F126-C941-A2CD-EDFA4F9BF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494" y="607204"/>
            <a:ext cx="1511300" cy="482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6A27AD-B72C-455A-8F47-56FE38C52F1D}"/>
              </a:ext>
            </a:extLst>
          </p:cNvPr>
          <p:cNvSpPr/>
          <p:nvPr/>
        </p:nvSpPr>
        <p:spPr>
          <a:xfrm>
            <a:off x="172123" y="182880"/>
            <a:ext cx="8982388" cy="110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31F59CC-8371-1B46-9450-07184CB7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66" y="2259071"/>
            <a:ext cx="10235868" cy="566928"/>
          </a:xfrm>
        </p:spPr>
        <p:txBody>
          <a:bodyPr/>
          <a:lstStyle/>
          <a:p>
            <a:pPr algn="ctr">
              <a:lnSpc>
                <a:spcPts val="7000"/>
              </a:lnSpc>
            </a:pPr>
            <a:r>
              <a:rPr lang="en-US" sz="9000" dirty="0"/>
              <a:t>New &amp; Coming</a:t>
            </a:r>
            <a:br>
              <a:rPr lang="en-US" sz="9000" dirty="0"/>
            </a:br>
            <a:r>
              <a:rPr lang="en-US" sz="9000" dirty="0"/>
              <a:t>Degree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60652-C5A5-8154-FDA8-79BB63EEE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594" y="137304"/>
            <a:ext cx="5499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95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897D-181E-5041-9DDD-1B9F3230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0DB4D-A889-40AD-8ADC-B7B38B440D4E}"/>
              </a:ext>
            </a:extLst>
          </p:cNvPr>
          <p:cNvSpPr txBox="1"/>
          <p:nvPr/>
        </p:nvSpPr>
        <p:spPr>
          <a:xfrm>
            <a:off x="840827" y="1291444"/>
            <a:ext cx="10445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4684"/>
                </a:solidFill>
                <a:latin typeface="Book Antiqua" panose="02040602050305030304" pitchFamily="18" charset="0"/>
              </a:rPr>
              <a:t>Programs Enrolling </a:t>
            </a:r>
          </a:p>
          <a:p>
            <a:r>
              <a:rPr lang="en-US" sz="3600" b="1" dirty="0">
                <a:solidFill>
                  <a:srgbClr val="004684"/>
                </a:solidFill>
                <a:latin typeface="Book Antiqua" panose="02040602050305030304" pitchFamily="18" charset="0"/>
              </a:rPr>
              <a:t>First Students this Fall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BCF64F-944D-4623-86A4-BF8D47BFB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663800"/>
            <a:ext cx="5676900" cy="496887"/>
          </a:xfrm>
        </p:spPr>
        <p:txBody>
          <a:bodyPr/>
          <a:lstStyle/>
          <a:p>
            <a:r>
              <a:rPr lang="en-US" sz="1400" dirty="0"/>
              <a:t>Exciting Year Ahead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87B38-83AC-DE1E-7CA5-341E9C544CE4}"/>
              </a:ext>
            </a:extLst>
          </p:cNvPr>
          <p:cNvSpPr txBox="1"/>
          <p:nvPr/>
        </p:nvSpPr>
        <p:spPr>
          <a:xfrm>
            <a:off x="1051560" y="2512454"/>
            <a:ext cx="80743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B.S. in Business 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M.S. in Data and Business Analytics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8114F-4A1F-DA67-3DC1-37951E017848}"/>
              </a:ext>
            </a:extLst>
          </p:cNvPr>
          <p:cNvSpPr txBox="1"/>
          <p:nvPr/>
        </p:nvSpPr>
        <p:spPr>
          <a:xfrm>
            <a:off x="5088758" y="3703646"/>
            <a:ext cx="6419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4684"/>
                </a:solidFill>
                <a:latin typeface="Book Antiqua" panose="02040602050305030304" pitchFamily="18" charset="0"/>
              </a:rPr>
              <a:t>Programs Expected to Begin </a:t>
            </a:r>
          </a:p>
          <a:p>
            <a:pPr algn="r"/>
            <a:r>
              <a:rPr lang="en-US" sz="3600" b="1" dirty="0">
                <a:solidFill>
                  <a:srgbClr val="004684"/>
                </a:solidFill>
                <a:latin typeface="Book Antiqua" panose="02040602050305030304" pitchFamily="18" charset="0"/>
              </a:rPr>
              <a:t>Accepting Apps. This Year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C1534-1826-ADCD-F608-1F7FB3ADEF30}"/>
              </a:ext>
            </a:extLst>
          </p:cNvPr>
          <p:cNvSpPr txBox="1"/>
          <p:nvPr/>
        </p:nvSpPr>
        <p:spPr>
          <a:xfrm>
            <a:off x="3434211" y="5017209"/>
            <a:ext cx="80743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M.S. in Physician Assistant Studies </a:t>
            </a:r>
          </a:p>
          <a:p>
            <a:pPr algn="r"/>
            <a:r>
              <a:rPr lang="en-US" sz="25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(currently pursuing provisional accreditation)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1AB46-04B2-3A79-81AF-1DF277DED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959" y="1403350"/>
            <a:ext cx="4320292" cy="20883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428CF4-C5C1-39DC-A8D3-94BD090C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70" y="3826673"/>
            <a:ext cx="3952288" cy="19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21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897D-181E-5041-9DDD-1B9F3230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0DB4D-A889-40AD-8ADC-B7B38B440D4E}"/>
              </a:ext>
            </a:extLst>
          </p:cNvPr>
          <p:cNvSpPr txBox="1"/>
          <p:nvPr/>
        </p:nvSpPr>
        <p:spPr>
          <a:xfrm>
            <a:off x="839207" y="1242336"/>
            <a:ext cx="6107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4684"/>
                </a:solidFill>
                <a:latin typeface="Book Antiqua" panose="02040602050305030304" pitchFamily="18" charset="0"/>
              </a:rPr>
              <a:t>Programs Being Submitted </a:t>
            </a:r>
          </a:p>
          <a:p>
            <a:r>
              <a:rPr lang="en-US" sz="3600" b="1" dirty="0">
                <a:solidFill>
                  <a:srgbClr val="004684"/>
                </a:solidFill>
                <a:latin typeface="Book Antiqua" panose="02040602050305030304" pitchFamily="18" charset="0"/>
              </a:rPr>
              <a:t>for BOG Review/Approval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BCF64F-944D-4623-86A4-BF8D47BFB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663800"/>
            <a:ext cx="5676900" cy="496887"/>
          </a:xfrm>
        </p:spPr>
        <p:txBody>
          <a:bodyPr/>
          <a:lstStyle/>
          <a:p>
            <a:r>
              <a:rPr lang="en-US" sz="1400" dirty="0"/>
              <a:t>Exciting Year Ahead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4A04C-910B-C418-9FA7-36EDE23DB14D}"/>
              </a:ext>
            </a:extLst>
          </p:cNvPr>
          <p:cNvSpPr txBox="1"/>
          <p:nvPr/>
        </p:nvSpPr>
        <p:spPr>
          <a:xfrm>
            <a:off x="1191260" y="2519766"/>
            <a:ext cx="453009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M.S. in Criminal Justice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Ph.D. in Criminal Justice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Ph.D. in Sociology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Ph.D. in Applied Psychology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rgbClr val="004684"/>
                </a:solidFill>
                <a:latin typeface="Franklin Gothic Book" panose="020B0503020102020204" pitchFamily="34" charset="0"/>
              </a:rPr>
              <a:t>Doctor of Nursing Practice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161AEE-7DD3-4F06-33C6-D3D6CD61903A}"/>
              </a:ext>
            </a:extLst>
          </p:cNvPr>
          <p:cNvSpPr txBox="1"/>
          <p:nvPr/>
        </p:nvSpPr>
        <p:spPr>
          <a:xfrm>
            <a:off x="1581415" y="4689904"/>
            <a:ext cx="90957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</a:rPr>
              <a:t>Four of these programs are in the College of Arts, Humanities and Social Sciences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i="1" dirty="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</a:rPr>
              <a:t>Three of them represent that college’s first doctoral programs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6D7CF-E63C-7782-C214-09F35F01D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867" y="1398802"/>
            <a:ext cx="3534134" cy="29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CAT_Internal_V1">
  <a:themeElements>
    <a:clrScheme name="Custom 18">
      <a:dk1>
        <a:srgbClr val="4C4C4C"/>
      </a:dk1>
      <a:lt1>
        <a:srgbClr val="FFFFFF"/>
      </a:lt1>
      <a:dk2>
        <a:srgbClr val="44546A"/>
      </a:dk2>
      <a:lt2>
        <a:srgbClr val="C2C2C2"/>
      </a:lt2>
      <a:accent1>
        <a:srgbClr val="004684"/>
      </a:accent1>
      <a:accent2>
        <a:srgbClr val="FDB927"/>
      </a:accent2>
      <a:accent3>
        <a:srgbClr val="666666"/>
      </a:accent3>
      <a:accent4>
        <a:srgbClr val="FDB927"/>
      </a:accent4>
      <a:accent5>
        <a:srgbClr val="5B9BD5"/>
      </a:accent5>
      <a:accent6>
        <a:srgbClr val="70AD47"/>
      </a:accent6>
      <a:hlink>
        <a:srgbClr val="004683"/>
      </a:hlink>
      <a:folHlink>
        <a:srgbClr val="004683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CAT_Internal" id="{D878A52E-B5C2-4D87-B609-BB644BDD8A0E}" vid="{20844186-CA95-40D6-AEF1-4D66699A3C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E916C42B7DAE4491C0ECCEE68DE62F" ma:contentTypeVersion="16" ma:contentTypeDescription="Create a new document." ma:contentTypeScope="" ma:versionID="1dc44b51573f3908f75387819047fc44">
  <xsd:schema xmlns:xsd="http://www.w3.org/2001/XMLSchema" xmlns:xs="http://www.w3.org/2001/XMLSchema" xmlns:p="http://schemas.microsoft.com/office/2006/metadata/properties" xmlns:ns3="070b3a33-e8a3-4d83-bc04-f91e9cdf7eb4" xmlns:ns4="aea09de9-97b2-43e6-91ff-81c280fc16e9" targetNamespace="http://schemas.microsoft.com/office/2006/metadata/properties" ma:root="true" ma:fieldsID="c7e76abcc808ed9097bd3de781cfea65" ns3:_="" ns4:_="">
    <xsd:import namespace="070b3a33-e8a3-4d83-bc04-f91e9cdf7eb4"/>
    <xsd:import namespace="aea09de9-97b2-43e6-91ff-81c280fc16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b3a33-e8a3-4d83-bc04-f91e9cdf7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09de9-97b2-43e6-91ff-81c280fc16e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70b3a33-e8a3-4d83-bc04-f91e9cdf7eb4" xsi:nil="true"/>
  </documentManagement>
</p:properties>
</file>

<file path=customXml/itemProps1.xml><?xml version="1.0" encoding="utf-8"?>
<ds:datastoreItem xmlns:ds="http://schemas.openxmlformats.org/officeDocument/2006/customXml" ds:itemID="{0036A903-7768-43F9-92D0-263AC0F58A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4C01DC-4740-4A8C-B66C-363F2724A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b3a33-e8a3-4d83-bc04-f91e9cdf7eb4"/>
    <ds:schemaRef ds:uri="aea09de9-97b2-43e6-91ff-81c280fc1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CEFD74-2B5C-43C8-9392-5E82A7C292A5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070b3a33-e8a3-4d83-bc04-f91e9cdf7eb4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ea09de9-97b2-43e6-91ff-81c280fc16e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NCAT_Internal</Template>
  <TotalTime>16375</TotalTime>
  <Words>582</Words>
  <Application>Microsoft Macintosh PowerPoint</Application>
  <PresentationFormat>Widescreen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Airborne</vt:lpstr>
      <vt:lpstr>Arial</vt:lpstr>
      <vt:lpstr>Book Antiqua</vt:lpstr>
      <vt:lpstr>BoomerSerif Book</vt:lpstr>
      <vt:lpstr>Calibri</vt:lpstr>
      <vt:lpstr>Courier New</vt:lpstr>
      <vt:lpstr>Franklin Gothic Book</vt:lpstr>
      <vt:lpstr>Palatino Linotype</vt:lpstr>
      <vt:lpstr>NCAT_Internal_V1</vt:lpstr>
      <vt:lpstr> </vt:lpstr>
      <vt:lpstr>Construction: Select Projects</vt:lpstr>
      <vt:lpstr>PowerPoint Presentation</vt:lpstr>
      <vt:lpstr>PowerPoint Presentation</vt:lpstr>
      <vt:lpstr>PowerPoint Presentation</vt:lpstr>
      <vt:lpstr>PowerPoint Presentation</vt:lpstr>
      <vt:lpstr>New &amp; Coming Degree Programs</vt:lpstr>
      <vt:lpstr>PowerPoint Presentation</vt:lpstr>
      <vt:lpstr>PowerPoint Presentation</vt:lpstr>
      <vt:lpstr>A&amp;T’s Development as a Doctoral / Research University 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Todd Hurst Simmons</cp:lastModifiedBy>
  <cp:revision>258</cp:revision>
  <cp:lastPrinted>2018-07-11T15:24:00Z</cp:lastPrinted>
  <dcterms:created xsi:type="dcterms:W3CDTF">2018-07-09T14:47:23Z</dcterms:created>
  <dcterms:modified xsi:type="dcterms:W3CDTF">2023-08-23T15:35:01Z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0x01010079E916C42B7DAE4491C0ECCEE68DE62F</vt:lpwstr>
  </property>
</Properties>
</file>