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15"/>
    <p:restoredTop sz="92895"/>
  </p:normalViewPr>
  <p:slideViewPr>
    <p:cSldViewPr snapToGrid="0" snapToObjects="1">
      <p:cViewPr varScale="1">
        <p:scale>
          <a:sx n="57" d="100"/>
          <a:sy n="57" d="100"/>
        </p:scale>
        <p:origin x="12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0BF-A954-6C4B-8DAF-B30AF1841EF2}" type="datetimeFigureOut">
              <a:rPr lang="en-US" smtClean="0"/>
              <a:t>11/8/19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32A8-09D4-F14B-80E7-D6B38E17E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9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0BF-A954-6C4B-8DAF-B30AF1841EF2}" type="datetimeFigureOut">
              <a:rPr lang="en-US" smtClean="0"/>
              <a:t>11/8/19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32A8-09D4-F14B-80E7-D6B38E17E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1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0BF-A954-6C4B-8DAF-B30AF1841EF2}" type="datetimeFigureOut">
              <a:rPr lang="en-US" smtClean="0"/>
              <a:t>11/8/19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32A8-09D4-F14B-80E7-D6B38E17E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23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0BF-A954-6C4B-8DAF-B30AF1841EF2}" type="datetimeFigureOut">
              <a:rPr lang="en-US" smtClean="0"/>
              <a:t>11/8/19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32A8-09D4-F14B-80E7-D6B38E17E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9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0BF-A954-6C4B-8DAF-B30AF1841EF2}" type="datetimeFigureOut">
              <a:rPr lang="en-US" smtClean="0"/>
              <a:t>11/8/19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32A8-09D4-F14B-80E7-D6B38E17E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8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0BF-A954-6C4B-8DAF-B30AF1841EF2}" type="datetimeFigureOut">
              <a:rPr lang="en-US" smtClean="0"/>
              <a:t>11/8/19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32A8-09D4-F14B-80E7-D6B38E17E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9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0BF-A954-6C4B-8DAF-B30AF1841EF2}" type="datetimeFigureOut">
              <a:rPr lang="en-US" smtClean="0"/>
              <a:t>11/8/19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32A8-09D4-F14B-80E7-D6B38E17E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9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0BF-A954-6C4B-8DAF-B30AF1841EF2}" type="datetimeFigureOut">
              <a:rPr lang="en-US" smtClean="0"/>
              <a:t>11/8/19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32A8-09D4-F14B-80E7-D6B38E17E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4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0BF-A954-6C4B-8DAF-B30AF1841EF2}" type="datetimeFigureOut">
              <a:rPr lang="en-US" smtClean="0"/>
              <a:t>11/8/19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32A8-09D4-F14B-80E7-D6B38E17E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3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0BF-A954-6C4B-8DAF-B30AF1841EF2}" type="datetimeFigureOut">
              <a:rPr lang="en-US" smtClean="0"/>
              <a:t>11/8/19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32A8-09D4-F14B-80E7-D6B38E17E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48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200BF-A954-6C4B-8DAF-B30AF1841EF2}" type="datetimeFigureOut">
              <a:rPr lang="en-US" smtClean="0"/>
              <a:t>11/8/19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232A8-09D4-F14B-80E7-D6B38E17E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4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200BF-A954-6C4B-8DAF-B30AF1841EF2}" type="datetimeFigureOut">
              <a:rPr lang="en-US" smtClean="0"/>
              <a:t>11/8/19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232A8-09D4-F14B-80E7-D6B38E17E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7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eft Bracket 18"/>
          <p:cNvSpPr/>
          <p:nvPr/>
        </p:nvSpPr>
        <p:spPr>
          <a:xfrm rot="5400000">
            <a:off x="8962318" y="2664681"/>
            <a:ext cx="384949" cy="3399351"/>
          </a:xfrm>
          <a:prstGeom prst="lef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ket 23"/>
          <p:cNvSpPr/>
          <p:nvPr/>
        </p:nvSpPr>
        <p:spPr>
          <a:xfrm rot="5400000">
            <a:off x="5749110" y="2785020"/>
            <a:ext cx="318471" cy="3093543"/>
          </a:xfrm>
          <a:prstGeom prst="lef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2" idx="2"/>
          </p:cNvCxnSpPr>
          <p:nvPr/>
        </p:nvCxnSpPr>
        <p:spPr>
          <a:xfrm>
            <a:off x="5614988" y="1042019"/>
            <a:ext cx="74612" cy="31298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914775" y="299086"/>
            <a:ext cx="3400425" cy="7429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986759" y="281718"/>
            <a:ext cx="33284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Beryl McEwen, PhD (PI)</a:t>
            </a:r>
          </a:p>
          <a:p>
            <a:pPr algn="ctr"/>
            <a:r>
              <a:rPr lang="en-US" sz="1400" dirty="0" smtClean="0"/>
              <a:t>Provost and Executive Vice Chancellor for Academic Affairs</a:t>
            </a:r>
          </a:p>
        </p:txBody>
      </p:sp>
      <p:sp>
        <p:nvSpPr>
          <p:cNvPr id="8" name="Rectangle 7"/>
          <p:cNvSpPr/>
          <p:nvPr/>
        </p:nvSpPr>
        <p:spPr>
          <a:xfrm>
            <a:off x="3395954" y="1247806"/>
            <a:ext cx="4414336" cy="276008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0469" y="1321089"/>
            <a:ext cx="618530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Co-PI’s</a:t>
            </a:r>
          </a:p>
          <a:p>
            <a:pPr algn="ctr"/>
            <a:endParaRPr lang="en-US" sz="1400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accent4"/>
                </a:solidFill>
              </a:rPr>
              <a:t>Robin </a:t>
            </a:r>
            <a:r>
              <a:rPr lang="en-US" sz="1400" b="1" dirty="0" err="1" smtClean="0">
                <a:solidFill>
                  <a:schemeClr val="accent4"/>
                </a:solidFill>
              </a:rPr>
              <a:t>Coger</a:t>
            </a:r>
            <a:r>
              <a:rPr lang="en-US" sz="1400" b="1" dirty="0" smtClean="0">
                <a:solidFill>
                  <a:schemeClr val="accent4"/>
                </a:solidFill>
              </a:rPr>
              <a:t>, PhD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Dean of COE</a:t>
            </a:r>
          </a:p>
          <a:p>
            <a:pPr algn="ctr"/>
            <a:endParaRPr lang="en-US" sz="800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accent4"/>
                </a:solidFill>
              </a:rPr>
              <a:t>Stephanie Luster-</a:t>
            </a:r>
            <a:r>
              <a:rPr lang="en-US" sz="1400" b="1" dirty="0" err="1" smtClean="0">
                <a:solidFill>
                  <a:schemeClr val="accent4"/>
                </a:solidFill>
              </a:rPr>
              <a:t>Teasley</a:t>
            </a:r>
            <a:r>
              <a:rPr lang="en-US" sz="1400" b="1" dirty="0" smtClean="0">
                <a:solidFill>
                  <a:schemeClr val="accent4"/>
                </a:solidFill>
              </a:rPr>
              <a:t>, PhD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Chair, Department of CAEE</a:t>
            </a:r>
            <a:endParaRPr lang="en-US" sz="800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accent4"/>
                </a:solidFill>
              </a:rPr>
              <a:t>Dr. Margaret </a:t>
            </a:r>
            <a:r>
              <a:rPr lang="en-US" sz="1400" b="1" dirty="0" err="1" smtClean="0">
                <a:solidFill>
                  <a:schemeClr val="accent4"/>
                </a:solidFill>
              </a:rPr>
              <a:t>Kanipes</a:t>
            </a:r>
            <a:r>
              <a:rPr lang="en-US" sz="1400" b="1" dirty="0" smtClean="0">
                <a:solidFill>
                  <a:schemeClr val="accent4"/>
                </a:solidFill>
              </a:rPr>
              <a:t>-Spinks, PhD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Director of University Honors Program</a:t>
            </a:r>
          </a:p>
          <a:p>
            <a:pPr algn="ctr"/>
            <a:endParaRPr lang="en-US" sz="1400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accent4"/>
                </a:solidFill>
              </a:rPr>
              <a:t>Anna Lee, PhD 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Associate </a:t>
            </a:r>
            <a:r>
              <a:rPr lang="en-US" sz="1400" dirty="0">
                <a:solidFill>
                  <a:schemeClr val="bg1"/>
                </a:solidFill>
              </a:rPr>
              <a:t>Professor of Psychology</a:t>
            </a:r>
          </a:p>
          <a:p>
            <a:pPr algn="ctr"/>
            <a:endParaRPr lang="en-US" sz="1400" dirty="0" smtClean="0">
              <a:solidFill>
                <a:schemeClr val="bg1"/>
              </a:solidFill>
            </a:endParaRPr>
          </a:p>
        </p:txBody>
      </p:sp>
      <p:sp>
        <p:nvSpPr>
          <p:cNvPr id="29" name="Left Bracket 28"/>
          <p:cNvSpPr/>
          <p:nvPr/>
        </p:nvSpPr>
        <p:spPr>
          <a:xfrm rot="5400000">
            <a:off x="2529519" y="2693847"/>
            <a:ext cx="353345" cy="3310764"/>
          </a:xfrm>
          <a:prstGeom prst="lef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2952930" y="4405402"/>
            <a:ext cx="2546348" cy="817581"/>
            <a:chOff x="3778326" y="3650273"/>
            <a:chExt cx="2546348" cy="817581"/>
          </a:xfrm>
          <a:solidFill>
            <a:srgbClr val="FFD579"/>
          </a:solidFill>
        </p:grpSpPr>
        <p:sp>
          <p:nvSpPr>
            <p:cNvPr id="5" name="Rectangle 4"/>
            <p:cNvSpPr/>
            <p:nvPr/>
          </p:nvSpPr>
          <p:spPr>
            <a:xfrm>
              <a:off x="3778326" y="3650273"/>
              <a:ext cx="2546348" cy="817581"/>
            </a:xfrm>
            <a:prstGeom prst="rect">
              <a:avLst/>
            </a:prstGeom>
            <a:grpFill/>
            <a:ln>
              <a:solidFill>
                <a:srgbClr val="FFD57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778326" y="3735897"/>
              <a:ext cx="2546348" cy="523220"/>
            </a:xfrm>
            <a:prstGeom prst="rect">
              <a:avLst/>
            </a:prstGeom>
            <a:grpFill/>
            <a:ln>
              <a:solidFill>
                <a:srgbClr val="FFD57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External Advisory Committee </a:t>
              </a:r>
            </a:p>
            <a:p>
              <a:pPr algn="ctr"/>
              <a:r>
                <a:rPr lang="en-US" sz="1400" b="1" dirty="0" smtClean="0"/>
                <a:t>Internal Advisory Committee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9056322" y="4405404"/>
            <a:ext cx="2881444" cy="817581"/>
            <a:chOff x="7439600" y="4248600"/>
            <a:chExt cx="2881444" cy="817581"/>
          </a:xfrm>
          <a:solidFill>
            <a:schemeClr val="accent6"/>
          </a:solidFill>
        </p:grpSpPr>
        <p:sp>
          <p:nvSpPr>
            <p:cNvPr id="34" name="Rectangle 33"/>
            <p:cNvSpPr/>
            <p:nvPr/>
          </p:nvSpPr>
          <p:spPr>
            <a:xfrm>
              <a:off x="7439600" y="4248600"/>
              <a:ext cx="2881444" cy="817581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439600" y="4369098"/>
              <a:ext cx="2881444" cy="523220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Anthony </a:t>
              </a:r>
              <a:r>
                <a:rPr lang="en-US" sz="1400" b="1" dirty="0" err="1" smtClean="0"/>
                <a:t>DePass</a:t>
              </a:r>
              <a:r>
                <a:rPr lang="en-US" sz="1400" b="1" dirty="0" smtClean="0"/>
                <a:t>, PhD </a:t>
              </a:r>
            </a:p>
            <a:p>
              <a:pPr algn="ctr"/>
              <a:r>
                <a:rPr lang="en-US" sz="1400" dirty="0" smtClean="0"/>
                <a:t>External Evaluator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167183" y="4405402"/>
            <a:ext cx="2466975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Sherrice</a:t>
            </a:r>
            <a:r>
              <a:rPr lang="en-US" sz="1400" b="1" dirty="0" smtClean="0"/>
              <a:t> Allen, PhD </a:t>
            </a:r>
          </a:p>
          <a:p>
            <a:pPr algn="ctr"/>
            <a:r>
              <a:rPr lang="en-US" sz="1400" dirty="0" smtClean="0"/>
              <a:t>Project Director</a:t>
            </a:r>
          </a:p>
          <a:p>
            <a:pPr algn="ctr"/>
            <a:endParaRPr lang="en-US" sz="800" dirty="0" smtClean="0"/>
          </a:p>
          <a:p>
            <a:pPr algn="ctr"/>
            <a:r>
              <a:rPr lang="en-US" sz="1400" b="1" dirty="0" smtClean="0"/>
              <a:t>Dorian Davis, PhD </a:t>
            </a:r>
          </a:p>
          <a:p>
            <a:pPr algn="ctr"/>
            <a:r>
              <a:rPr lang="en-US" sz="1400" dirty="0" smtClean="0"/>
              <a:t>Program Associate</a:t>
            </a:r>
            <a:endParaRPr lang="en-US" sz="14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5849175" y="4405402"/>
            <a:ext cx="2881444" cy="1169551"/>
            <a:chOff x="7439600" y="4248599"/>
            <a:chExt cx="2881444" cy="1169551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2" name="Rectangle 21"/>
            <p:cNvSpPr/>
            <p:nvPr/>
          </p:nvSpPr>
          <p:spPr>
            <a:xfrm>
              <a:off x="7439600" y="4248600"/>
              <a:ext cx="2881444" cy="81758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439600" y="4248599"/>
              <a:ext cx="2881444" cy="116955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Subcommittees</a:t>
              </a:r>
              <a:endParaRPr lang="en-US" sz="1400" b="1" dirty="0"/>
            </a:p>
            <a:p>
              <a:pPr algn="ctr"/>
              <a:r>
                <a:rPr lang="en-US" sz="1400" dirty="0"/>
                <a:t>Leadership </a:t>
              </a:r>
            </a:p>
            <a:p>
              <a:pPr algn="ctr"/>
              <a:r>
                <a:rPr lang="en-US" sz="1400" dirty="0"/>
                <a:t>Policy &amp; Climate </a:t>
              </a:r>
            </a:p>
            <a:p>
              <a:pPr algn="ctr"/>
              <a:r>
                <a:rPr lang="en-US" sz="1400" dirty="0"/>
                <a:t>Recruitment </a:t>
              </a:r>
            </a:p>
            <a:p>
              <a:pPr algn="ctr"/>
              <a:r>
                <a:rPr lang="en-US" sz="1400" dirty="0"/>
                <a:t>Retention &amp; Advancement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692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84</Words>
  <Application>Microsoft Macintosh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18</cp:revision>
  <dcterms:created xsi:type="dcterms:W3CDTF">2019-11-05T18:37:00Z</dcterms:created>
  <dcterms:modified xsi:type="dcterms:W3CDTF">2019-11-08T22:51:47Z</dcterms:modified>
</cp:coreProperties>
</file>