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0" r:id="rId3"/>
    <p:sldId id="262" r:id="rId4"/>
    <p:sldId id="263" r:id="rId5"/>
    <p:sldId id="264" r:id="rId6"/>
    <p:sldId id="265" r:id="rId7"/>
    <p:sldId id="286" r:id="rId8"/>
    <p:sldId id="288" r:id="rId9"/>
    <p:sldId id="282" r:id="rId10"/>
    <p:sldId id="266" r:id="rId11"/>
    <p:sldId id="280" r:id="rId12"/>
    <p:sldId id="270" r:id="rId13"/>
    <p:sldId id="275" r:id="rId14"/>
    <p:sldId id="271" r:id="rId15"/>
    <p:sldId id="276" r:id="rId16"/>
    <p:sldId id="272" r:id="rId17"/>
    <p:sldId id="277" r:id="rId18"/>
    <p:sldId id="279" r:id="rId19"/>
    <p:sldId id="274" r:id="rId20"/>
    <p:sldId id="284" r:id="rId21"/>
  </p:sldIdLst>
  <p:sldSz cx="10058400" cy="7772400"/>
  <p:notesSz cx="10058400" cy="7772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2"/>
    <p:restoredTop sz="94618"/>
  </p:normalViewPr>
  <p:slideViewPr>
    <p:cSldViewPr snapToGrid="0" showGuides="1">
      <p:cViewPr varScale="1">
        <p:scale>
          <a:sx n="78" d="100"/>
          <a:sy n="78" d="100"/>
        </p:scale>
        <p:origin x="1704" y="176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08EDA3-929B-014C-8D59-2198B2FF70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42B072-B6F2-AB47-ABFE-D8016AEA0F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116BA-5EE4-4741-9F98-4E50CF7C319E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018D8-B380-EE48-A859-C8EB164727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E5798-0848-EB4E-83FD-C4B700C9FD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AEB31-197A-7A46-B059-17FF0AA4C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27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676725" y="582925"/>
            <a:ext cx="6705925" cy="2914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2060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3143250" y="582613"/>
            <a:ext cx="3771900" cy="2914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8279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3143250" y="582613"/>
            <a:ext cx="3771900" cy="2914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3495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22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05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74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94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37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8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20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143250" y="582613"/>
            <a:ext cx="3771900" cy="2914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2608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6E920-4028-B64D-B270-A68B2D75222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3755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143250" y="582613"/>
            <a:ext cx="3771900" cy="2914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4896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143250" y="582613"/>
            <a:ext cx="3771900" cy="2914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479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3143250" y="582613"/>
            <a:ext cx="3771900" cy="2914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4341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1005825" y="3691875"/>
            <a:ext cx="8046700" cy="349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143250" y="582613"/>
            <a:ext cx="3771900" cy="2914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291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5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82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43250" y="582613"/>
            <a:ext cx="3771900" cy="291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2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-317" y="608313"/>
            <a:ext cx="9144635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535940" y="1260448"/>
            <a:ext cx="8072119" cy="478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6298565" y="6497161"/>
            <a:ext cx="2116454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617966" y="6523989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24460" marR="0" lvl="0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446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userDrawn="1">
  <p:cSld name="Two Content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1962150" y="819150"/>
            <a:ext cx="5067300" cy="552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137"/>
                </a:moveTo>
                <a:lnTo>
                  <a:pt x="119965" y="2583"/>
                </a:lnTo>
                <a:lnTo>
                  <a:pt x="119869" y="1262"/>
                </a:lnTo>
                <a:lnTo>
                  <a:pt x="119725" y="343"/>
                </a:lnTo>
                <a:lnTo>
                  <a:pt x="119548" y="0"/>
                </a:lnTo>
                <a:lnTo>
                  <a:pt x="451" y="0"/>
                </a:lnTo>
                <a:lnTo>
                  <a:pt x="281" y="343"/>
                </a:lnTo>
                <a:lnTo>
                  <a:pt x="137" y="1262"/>
                </a:lnTo>
                <a:lnTo>
                  <a:pt x="37" y="2583"/>
                </a:lnTo>
                <a:lnTo>
                  <a:pt x="0" y="4137"/>
                </a:lnTo>
                <a:lnTo>
                  <a:pt x="451" y="4573"/>
                </a:lnTo>
                <a:lnTo>
                  <a:pt x="451" y="4137"/>
                </a:lnTo>
                <a:lnTo>
                  <a:pt x="120000" y="4137"/>
                </a:lnTo>
                <a:close/>
              </a:path>
              <a:path w="120000" h="120000" extrusionOk="0">
                <a:moveTo>
                  <a:pt x="119548" y="120000"/>
                </a:moveTo>
                <a:lnTo>
                  <a:pt x="119548" y="119564"/>
                </a:lnTo>
                <a:lnTo>
                  <a:pt x="451" y="4573"/>
                </a:lnTo>
                <a:lnTo>
                  <a:pt x="451" y="120000"/>
                </a:lnTo>
                <a:lnTo>
                  <a:pt x="119548" y="120000"/>
                </a:lnTo>
                <a:close/>
              </a:path>
              <a:path w="120000" h="120000" extrusionOk="0">
                <a:moveTo>
                  <a:pt x="120000" y="120000"/>
                </a:moveTo>
                <a:lnTo>
                  <a:pt x="120000" y="4137"/>
                </a:lnTo>
                <a:lnTo>
                  <a:pt x="119548" y="4137"/>
                </a:lnTo>
                <a:lnTo>
                  <a:pt x="119548" y="119564"/>
                </a:lnTo>
                <a:lnTo>
                  <a:pt x="12000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1962150" y="819150"/>
            <a:ext cx="5067300" cy="571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15999"/>
                </a:moveTo>
                <a:lnTo>
                  <a:pt x="120000" y="3999"/>
                </a:lnTo>
                <a:lnTo>
                  <a:pt x="119965" y="2497"/>
                </a:lnTo>
                <a:lnTo>
                  <a:pt x="119869" y="1219"/>
                </a:lnTo>
                <a:lnTo>
                  <a:pt x="119725" y="332"/>
                </a:lnTo>
                <a:lnTo>
                  <a:pt x="119548" y="0"/>
                </a:lnTo>
                <a:lnTo>
                  <a:pt x="451" y="0"/>
                </a:lnTo>
                <a:lnTo>
                  <a:pt x="281" y="332"/>
                </a:lnTo>
                <a:lnTo>
                  <a:pt x="137" y="1219"/>
                </a:lnTo>
                <a:lnTo>
                  <a:pt x="37" y="2497"/>
                </a:lnTo>
                <a:lnTo>
                  <a:pt x="0" y="4000"/>
                </a:lnTo>
                <a:lnTo>
                  <a:pt x="0" y="116000"/>
                </a:lnTo>
                <a:lnTo>
                  <a:pt x="37" y="117569"/>
                </a:lnTo>
                <a:lnTo>
                  <a:pt x="137" y="118839"/>
                </a:lnTo>
                <a:lnTo>
                  <a:pt x="281" y="119689"/>
                </a:lnTo>
                <a:lnTo>
                  <a:pt x="451" y="120000"/>
                </a:lnTo>
                <a:lnTo>
                  <a:pt x="451" y="8000"/>
                </a:lnTo>
                <a:lnTo>
                  <a:pt x="902" y="3999"/>
                </a:lnTo>
                <a:lnTo>
                  <a:pt x="902" y="8000"/>
                </a:lnTo>
                <a:lnTo>
                  <a:pt x="119097" y="7999"/>
                </a:lnTo>
                <a:lnTo>
                  <a:pt x="119097" y="3999"/>
                </a:lnTo>
                <a:lnTo>
                  <a:pt x="119548" y="7999"/>
                </a:lnTo>
                <a:lnTo>
                  <a:pt x="119548" y="119999"/>
                </a:lnTo>
                <a:lnTo>
                  <a:pt x="119725" y="119689"/>
                </a:lnTo>
                <a:lnTo>
                  <a:pt x="119869" y="118839"/>
                </a:lnTo>
                <a:lnTo>
                  <a:pt x="119965" y="117569"/>
                </a:lnTo>
                <a:lnTo>
                  <a:pt x="120000" y="115999"/>
                </a:lnTo>
                <a:close/>
              </a:path>
              <a:path w="120000" h="120000" extrusionOk="0">
                <a:moveTo>
                  <a:pt x="902" y="8000"/>
                </a:moveTo>
                <a:lnTo>
                  <a:pt x="902" y="3999"/>
                </a:lnTo>
                <a:lnTo>
                  <a:pt x="451" y="8000"/>
                </a:lnTo>
                <a:lnTo>
                  <a:pt x="902" y="8000"/>
                </a:lnTo>
                <a:close/>
              </a:path>
              <a:path w="120000" h="120000" extrusionOk="0">
                <a:moveTo>
                  <a:pt x="902" y="112000"/>
                </a:moveTo>
                <a:lnTo>
                  <a:pt x="902" y="8000"/>
                </a:lnTo>
                <a:lnTo>
                  <a:pt x="451" y="8000"/>
                </a:lnTo>
                <a:lnTo>
                  <a:pt x="451" y="112000"/>
                </a:lnTo>
                <a:lnTo>
                  <a:pt x="902" y="112000"/>
                </a:lnTo>
                <a:close/>
              </a:path>
              <a:path w="120000" h="120000" extrusionOk="0">
                <a:moveTo>
                  <a:pt x="119548" y="111999"/>
                </a:moveTo>
                <a:lnTo>
                  <a:pt x="451" y="112000"/>
                </a:lnTo>
                <a:lnTo>
                  <a:pt x="902" y="116000"/>
                </a:lnTo>
                <a:lnTo>
                  <a:pt x="902" y="120000"/>
                </a:lnTo>
                <a:lnTo>
                  <a:pt x="119097" y="119999"/>
                </a:lnTo>
                <a:lnTo>
                  <a:pt x="119097" y="115999"/>
                </a:lnTo>
                <a:lnTo>
                  <a:pt x="119548" y="111999"/>
                </a:lnTo>
                <a:close/>
              </a:path>
              <a:path w="120000" h="120000" extrusionOk="0">
                <a:moveTo>
                  <a:pt x="902" y="120000"/>
                </a:moveTo>
                <a:lnTo>
                  <a:pt x="902" y="116000"/>
                </a:lnTo>
                <a:lnTo>
                  <a:pt x="451" y="112000"/>
                </a:lnTo>
                <a:lnTo>
                  <a:pt x="451" y="120000"/>
                </a:lnTo>
                <a:lnTo>
                  <a:pt x="902" y="120000"/>
                </a:lnTo>
                <a:close/>
              </a:path>
              <a:path w="120000" h="120000" extrusionOk="0">
                <a:moveTo>
                  <a:pt x="119548" y="7999"/>
                </a:moveTo>
                <a:lnTo>
                  <a:pt x="119097" y="3999"/>
                </a:lnTo>
                <a:lnTo>
                  <a:pt x="119097" y="7999"/>
                </a:lnTo>
                <a:lnTo>
                  <a:pt x="119548" y="7999"/>
                </a:lnTo>
                <a:close/>
              </a:path>
              <a:path w="120000" h="120000" extrusionOk="0">
                <a:moveTo>
                  <a:pt x="119548" y="111999"/>
                </a:moveTo>
                <a:lnTo>
                  <a:pt x="119548" y="7999"/>
                </a:lnTo>
                <a:lnTo>
                  <a:pt x="119097" y="7999"/>
                </a:lnTo>
                <a:lnTo>
                  <a:pt x="119097" y="111999"/>
                </a:lnTo>
                <a:lnTo>
                  <a:pt x="119548" y="111999"/>
                </a:lnTo>
                <a:close/>
              </a:path>
              <a:path w="120000" h="120000" extrusionOk="0">
                <a:moveTo>
                  <a:pt x="119548" y="119999"/>
                </a:moveTo>
                <a:lnTo>
                  <a:pt x="119548" y="111999"/>
                </a:lnTo>
                <a:lnTo>
                  <a:pt x="119097" y="115999"/>
                </a:lnTo>
                <a:lnTo>
                  <a:pt x="119097" y="119999"/>
                </a:lnTo>
                <a:lnTo>
                  <a:pt x="119548" y="1199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6298565" y="6497161"/>
            <a:ext cx="2116454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617966" y="6523989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24460" marR="0" lvl="0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446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-317" y="608313"/>
            <a:ext cx="9144635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6298565" y="6497161"/>
            <a:ext cx="2116454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617966" y="6523989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24460" marR="0" lvl="0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446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6298565" y="6497161"/>
            <a:ext cx="2116454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7966" y="6523989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24460" marR="0" lvl="0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446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6298565" y="6497161"/>
            <a:ext cx="2116454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617966" y="6523989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24460" marR="0" lvl="0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buNone/>
              <a:defRPr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446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232939"/>
            <a:ext cx="8611195" cy="363986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307" y="2234065"/>
            <a:ext cx="1322473" cy="1635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1" y="690880"/>
            <a:ext cx="8611195" cy="1550624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8733308" y="690880"/>
            <a:ext cx="1322473" cy="155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99F1-8199-4646-A0BA-E85595850211}" type="datetime1">
              <a:rPr lang="en-US" smtClean="0"/>
              <a:t>10/29/18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F48B-26B4-5945-97CA-BEB702F77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0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6498669"/>
            <a:ext cx="9064586" cy="251750"/>
          </a:xfrm>
          <a:prstGeom prst="rect">
            <a:avLst/>
          </a:prstGeom>
          <a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-317" y="608313"/>
            <a:ext cx="9144635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535940" y="1260448"/>
            <a:ext cx="8072119" cy="478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6298565" y="6497161"/>
            <a:ext cx="2116454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617966" y="6523989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24460" marR="0" lvl="0" indent="0" algn="l" rtl="0">
              <a:lnSpc>
                <a:spcPct val="117857"/>
              </a:lnSpc>
              <a:spcBef>
                <a:spcPts val="0"/>
              </a:spcBef>
              <a:buNone/>
              <a:defRPr sz="1400" b="0" i="0" u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buNone/>
              <a:defRPr sz="1400" b="0" i="0" u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buNone/>
              <a:defRPr sz="1400" b="0" i="0" u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buNone/>
              <a:defRPr sz="1400" b="0" i="0" u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buNone/>
              <a:defRPr sz="1400" b="0" i="0" u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buNone/>
              <a:defRPr sz="1400" b="0" i="0" u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buNone/>
              <a:defRPr sz="1400" b="0" i="0" u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buNone/>
              <a:defRPr sz="1400" b="0" i="0" u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buNone/>
              <a:defRPr sz="1400" b="0" i="0" u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446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gov/airscienc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1875155" cy="89408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9957"/>
                </a:moveTo>
                <a:lnTo>
                  <a:pt x="119979" y="119957"/>
                </a:lnTo>
                <a:lnTo>
                  <a:pt x="119979" y="0"/>
                </a:lnTo>
                <a:lnTo>
                  <a:pt x="0" y="0"/>
                </a:lnTo>
                <a:lnTo>
                  <a:pt x="0" y="119957"/>
                </a:lnTo>
                <a:close/>
              </a:path>
            </a:pathLst>
          </a:custGeom>
          <a:solidFill>
            <a:srgbClr val="003F6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0" y="920750"/>
            <a:ext cx="1875155" cy="438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9999"/>
                </a:moveTo>
                <a:lnTo>
                  <a:pt x="119979" y="119999"/>
                </a:lnTo>
                <a:lnTo>
                  <a:pt x="119979" y="0"/>
                </a:lnTo>
                <a:lnTo>
                  <a:pt x="0" y="0"/>
                </a:lnTo>
                <a:lnTo>
                  <a:pt x="0" y="119999"/>
                </a:lnTo>
                <a:close/>
              </a:path>
            </a:pathLst>
          </a:custGeom>
          <a:solidFill>
            <a:srgbClr val="BEB7A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1723961" y="714311"/>
            <a:ext cx="391160" cy="39116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22" y="0"/>
                </a:moveTo>
                <a:lnTo>
                  <a:pt x="0" y="59921"/>
                </a:lnTo>
                <a:lnTo>
                  <a:pt x="59922" y="119844"/>
                </a:lnTo>
                <a:lnTo>
                  <a:pt x="119840" y="59921"/>
                </a:lnTo>
                <a:lnTo>
                  <a:pt x="599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1900237" y="0"/>
            <a:ext cx="7244080" cy="135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19994" y="120000"/>
                </a:lnTo>
                <a:lnTo>
                  <a:pt x="119994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1CBEE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1762404" y="747991"/>
            <a:ext cx="323850" cy="3238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896" y="0"/>
                </a:moveTo>
                <a:lnTo>
                  <a:pt x="0" y="59896"/>
                </a:lnTo>
                <a:lnTo>
                  <a:pt x="59896" y="119792"/>
                </a:lnTo>
                <a:lnTo>
                  <a:pt x="119792" y="59896"/>
                </a:lnTo>
                <a:lnTo>
                  <a:pt x="59896" y="0"/>
                </a:lnTo>
                <a:close/>
              </a:path>
            </a:pathLst>
          </a:custGeom>
          <a:solidFill>
            <a:srgbClr val="1CBEE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1900237" y="685800"/>
            <a:ext cx="228600" cy="533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rgbClr val="1CBEE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Shape 54"/>
          <p:cNvSpPr txBox="1"/>
          <p:nvPr/>
        </p:nvSpPr>
        <p:spPr>
          <a:xfrm>
            <a:off x="0" y="1026985"/>
            <a:ext cx="187515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3189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www.epa.gov/airscience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-317" y="608313"/>
            <a:ext cx="9144635" cy="64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250" rIns="0" bIns="0" anchor="t" anchorCtr="0">
            <a:noAutofit/>
          </a:bodyPr>
          <a:lstStyle/>
          <a:p>
            <a:pPr marL="210439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AIR CLIMATE &amp; ENERGY RESEARCH PROGRAM</a:t>
            </a:r>
            <a:endParaRPr/>
          </a:p>
          <a:p>
            <a:pPr marL="2105025" marR="0" lvl="0" indent="0" algn="l" rtl="0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 U I L D I N G A S C I E N T I F I C F O U N D A T I O N F O R S O U N D E N V I R O N M E N T A L D E C I S I O N S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0" y="6502400"/>
            <a:ext cx="641350" cy="266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003F6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Shape 57"/>
          <p:cNvSpPr txBox="1"/>
          <p:nvPr/>
        </p:nvSpPr>
        <p:spPr>
          <a:xfrm>
            <a:off x="691515" y="6476809"/>
            <a:ext cx="2112645" cy="29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U.S. Environmental Protection Agency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Office of Research and Development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76200" y="228600"/>
            <a:ext cx="1727200" cy="455612"/>
          </a:xfrm>
          <a:prstGeom prst="rect">
            <a:avLst/>
          </a:prstGeom>
          <a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x="824458" y="2352547"/>
            <a:ext cx="7341234" cy="167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90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Generate!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A game for understanding energy  system choices and challenges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782" y="6169032"/>
            <a:ext cx="265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Developed By:</a:t>
            </a:r>
          </a:p>
        </p:txBody>
      </p:sp>
      <p:sp>
        <p:nvSpPr>
          <p:cNvPr id="15" name="Shape 146">
            <a:extLst>
              <a:ext uri="{FF2B5EF4-FFF2-40B4-BE49-F238E27FC236}">
                <a16:creationId xmlns:a16="http://schemas.microsoft.com/office/drawing/2014/main" id="{2F4C8BF0-A543-6A40-BF0A-D422BFC97045}"/>
              </a:ext>
            </a:extLst>
          </p:cNvPr>
          <p:cNvSpPr txBox="1">
            <a:spLocks/>
          </p:cNvSpPr>
          <p:nvPr/>
        </p:nvSpPr>
        <p:spPr>
          <a:xfrm>
            <a:off x="8894763" y="6544310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title"/>
          </p:nvPr>
        </p:nvSpPr>
        <p:spPr>
          <a:xfrm>
            <a:off x="646334" y="2855468"/>
            <a:ext cx="863067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Now let’s play Generate!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Shape 448"/>
          <p:cNvSpPr txBox="1">
            <a:spLocks noGrp="1"/>
          </p:cNvSpPr>
          <p:nvPr>
            <p:ph type="ftr" idx="11"/>
          </p:nvPr>
        </p:nvSpPr>
        <p:spPr>
          <a:xfrm>
            <a:off x="6298565" y="6497161"/>
            <a:ext cx="2116454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0" rIns="0" bIns="0" anchor="t" anchorCtr="0">
            <a:noAutofit/>
          </a:bodyPr>
          <a:lstStyle/>
          <a:p>
            <a:pPr marL="127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U.S. Environmental Protection Agency</a:t>
            </a:r>
            <a:endParaRPr/>
          </a:p>
          <a:p>
            <a:pPr marL="2286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Office of Research and Development</a:t>
            </a:r>
            <a:endParaRPr/>
          </a:p>
        </p:txBody>
      </p:sp>
      <p:sp>
        <p:nvSpPr>
          <p:cNvPr id="449" name="Shape 449"/>
          <p:cNvSpPr txBox="1">
            <a:spLocks noGrp="1"/>
          </p:cNvSpPr>
          <p:nvPr>
            <p:ph type="sldNum" idx="12"/>
          </p:nvPr>
        </p:nvSpPr>
        <p:spPr>
          <a:xfrm>
            <a:off x="8617966" y="6523989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40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>
              <a:solidFill>
                <a:srgbClr val="003F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6550B9B-4E7A-1F46-B448-77D4F670E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610" y="313390"/>
            <a:ext cx="8983617" cy="7181424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28600" indent="0"/>
            <a:r>
              <a:rPr lang="en-US" sz="2800" b="1" dirty="0">
                <a:latin typeface="+mj-lt"/>
              </a:rPr>
              <a:t>General Rules of Generate! for all Rounds: </a:t>
            </a:r>
          </a:p>
          <a:p>
            <a:pPr marL="228600" indent="0"/>
            <a:endParaRPr lang="en-US" sz="2800" dirty="0">
              <a:latin typeface="+mj-lt"/>
            </a:endParaRPr>
          </a:p>
          <a:p>
            <a:pPr marL="520700" indent="-2921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Teams are to completely fill their grids (board) with energy pieces</a:t>
            </a:r>
          </a:p>
          <a:p>
            <a:pPr marL="5143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No overlap</a:t>
            </a:r>
          </a:p>
          <a:p>
            <a:pPr marL="5143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All areas of the grid must be covered, but do not go outside the grid lines</a:t>
            </a:r>
          </a:p>
          <a:p>
            <a:pPr marL="5143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Use the Calculation Support Sheet to guide your strategy for which pieces to use!</a:t>
            </a:r>
          </a:p>
          <a:p>
            <a:pPr marL="5143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Count the number of each piece type and put under Round x on your Team Score Card</a:t>
            </a:r>
          </a:p>
          <a:p>
            <a:pPr marL="5143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Bring your Team Score Card to teacher to record in the Generate Scoreboard for the class</a:t>
            </a:r>
          </a:p>
          <a:p>
            <a:pPr marL="5143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EE or Energy Efficiency pieces will ONLY be used in Round 4!</a:t>
            </a:r>
          </a:p>
        </p:txBody>
      </p:sp>
    </p:spTree>
    <p:extLst>
      <p:ext uri="{BB962C8B-B14F-4D97-AF65-F5344CB8AC3E}">
        <p14:creationId xmlns:p14="http://schemas.microsoft.com/office/powerpoint/2010/main" val="3492368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215" y="191062"/>
            <a:ext cx="9144635" cy="936402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Round 1 of Generate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5939" y="1260448"/>
            <a:ext cx="9075597" cy="5131474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28600" indent="0"/>
            <a:r>
              <a:rPr lang="en-US" sz="2800" dirty="0">
                <a:latin typeface="+mn-lt"/>
              </a:rPr>
              <a:t>The </a:t>
            </a:r>
            <a:r>
              <a:rPr lang="en-US" sz="2800" b="1" dirty="0">
                <a:latin typeface="+mn-lt"/>
              </a:rPr>
              <a:t>goal of Round 1 </a:t>
            </a:r>
            <a:r>
              <a:rPr lang="en-US" sz="2800" dirty="0">
                <a:latin typeface="+mn-lt"/>
              </a:rPr>
              <a:t>is to fill your grid at the </a:t>
            </a:r>
            <a:r>
              <a:rPr lang="en-US" sz="2800" b="1" dirty="0">
                <a:latin typeface="+mn-lt"/>
              </a:rPr>
              <a:t>LOWEST COST </a:t>
            </a:r>
          </a:p>
          <a:p>
            <a:pPr marL="228600" indent="0"/>
            <a:endParaRPr lang="en-US" sz="2800" dirty="0">
              <a:latin typeface="+mn-lt"/>
            </a:endParaRPr>
          </a:p>
          <a:p>
            <a:pPr marL="228600" indent="0"/>
            <a:r>
              <a:rPr lang="en-US" sz="2800" dirty="0">
                <a:latin typeface="+mn-lt"/>
              </a:rPr>
              <a:t>Note: The CO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 Cost (carbon tax) for Round 1 is $0/</a:t>
            </a:r>
            <a:r>
              <a:rPr lang="en-US" sz="2800" dirty="0" err="1">
                <a:latin typeface="+mn-lt"/>
              </a:rPr>
              <a:t>mT</a:t>
            </a:r>
            <a:endParaRPr lang="en-US" sz="2800" dirty="0">
              <a:latin typeface="+mn-lt"/>
            </a:endParaRPr>
          </a:p>
          <a:p>
            <a:pPr marL="228600" indent="0"/>
            <a:endParaRPr lang="en-US" sz="2800" dirty="0">
              <a:latin typeface="+mn-lt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Count the number of pieces of each type and put under Round 1 on your Score Card</a:t>
            </a:r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EFE59DB6-76AE-C241-A2F7-646F35A46034}"/>
              </a:ext>
            </a:extLst>
          </p:cNvPr>
          <p:cNvSpPr txBox="1">
            <a:spLocks/>
          </p:cNvSpPr>
          <p:nvPr/>
        </p:nvSpPr>
        <p:spPr>
          <a:xfrm>
            <a:off x="8894762" y="6495323"/>
            <a:ext cx="356087" cy="2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AA3F2758-085F-B34A-88F8-DF5960AA36C3}"/>
              </a:ext>
            </a:extLst>
          </p:cNvPr>
          <p:cNvSpPr/>
          <p:nvPr/>
        </p:nvSpPr>
        <p:spPr>
          <a:xfrm>
            <a:off x="8925737" y="5171692"/>
            <a:ext cx="685800" cy="685800"/>
          </a:xfrm>
          <a:prstGeom prst="sun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F99EF4-2BBD-1740-B608-A4048EB7B8DA}"/>
              </a:ext>
            </a:extLst>
          </p:cNvPr>
          <p:cNvSpPr txBox="1"/>
          <p:nvPr/>
        </p:nvSpPr>
        <p:spPr>
          <a:xfrm>
            <a:off x="6766560" y="521116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PLAY!</a:t>
            </a:r>
          </a:p>
        </p:txBody>
      </p:sp>
    </p:spTree>
    <p:extLst>
      <p:ext uri="{BB962C8B-B14F-4D97-AF65-F5344CB8AC3E}">
        <p14:creationId xmlns:p14="http://schemas.microsoft.com/office/powerpoint/2010/main" val="385706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215" y="191062"/>
            <a:ext cx="9144635" cy="936402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Round 1 Observation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5940" y="1260448"/>
            <a:ext cx="8883268" cy="5131474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28600" indent="0"/>
            <a:r>
              <a:rPr lang="en-US" sz="2800" dirty="0">
                <a:latin typeface="+mn-lt"/>
              </a:rPr>
              <a:t>The </a:t>
            </a:r>
            <a:r>
              <a:rPr lang="en-US" sz="2800" b="1" dirty="0">
                <a:latin typeface="+mn-lt"/>
              </a:rPr>
              <a:t>goal of Round 1 </a:t>
            </a:r>
            <a:r>
              <a:rPr lang="en-US" sz="2800" dirty="0">
                <a:latin typeface="+mn-lt"/>
              </a:rPr>
              <a:t>was to fill your grid at the </a:t>
            </a:r>
            <a:r>
              <a:rPr lang="en-US" sz="2800" b="1" dirty="0">
                <a:latin typeface="+mn-lt"/>
              </a:rPr>
              <a:t>LOWEST COST </a:t>
            </a:r>
          </a:p>
          <a:p>
            <a:pPr marL="228600" indent="0"/>
            <a:endParaRPr lang="en-US" sz="2800" dirty="0">
              <a:latin typeface="+mn-lt"/>
            </a:endParaRPr>
          </a:p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The winning team probably used a LOT of Existing Coal!</a:t>
            </a:r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40A417D7-B580-224B-94F7-6A5B0A17F3B5}"/>
              </a:ext>
            </a:extLst>
          </p:cNvPr>
          <p:cNvSpPr txBox="1">
            <a:spLocks/>
          </p:cNvSpPr>
          <p:nvPr/>
        </p:nvSpPr>
        <p:spPr>
          <a:xfrm>
            <a:off x="8827311" y="6524906"/>
            <a:ext cx="847078" cy="308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EE23F046-F290-C548-85FB-4591ECC80D4F}"/>
              </a:ext>
            </a:extLst>
          </p:cNvPr>
          <p:cNvSpPr/>
          <p:nvPr/>
        </p:nvSpPr>
        <p:spPr>
          <a:xfrm>
            <a:off x="8925737" y="5171692"/>
            <a:ext cx="685800" cy="685800"/>
          </a:xfrm>
          <a:prstGeom prst="sun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4A126-7C5A-8744-87BF-5F9FBEC30276}"/>
              </a:ext>
            </a:extLst>
          </p:cNvPr>
          <p:cNvSpPr txBox="1"/>
          <p:nvPr/>
        </p:nvSpPr>
        <p:spPr>
          <a:xfrm>
            <a:off x="4727183" y="5211161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Class Discussion</a:t>
            </a:r>
          </a:p>
        </p:txBody>
      </p:sp>
    </p:spTree>
    <p:extLst>
      <p:ext uri="{BB962C8B-B14F-4D97-AF65-F5344CB8AC3E}">
        <p14:creationId xmlns:p14="http://schemas.microsoft.com/office/powerpoint/2010/main" val="23463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215" y="191062"/>
            <a:ext cx="9144635" cy="936402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Round 2 of Generate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67582" y="1011066"/>
            <a:ext cx="8883268" cy="5131474"/>
          </a:xfrm>
        </p:spPr>
        <p:txBody>
          <a:bodyPr/>
          <a:lstStyle/>
          <a:p>
            <a:pPr marL="228600" indent="0"/>
            <a:r>
              <a:rPr lang="en-US" sz="2800" dirty="0">
                <a:latin typeface="+mn-lt"/>
              </a:rPr>
              <a:t>The </a:t>
            </a:r>
            <a:r>
              <a:rPr lang="en-US" sz="2800" b="1" dirty="0">
                <a:latin typeface="+mn-lt"/>
              </a:rPr>
              <a:t>goal of Round 2 </a:t>
            </a:r>
            <a:r>
              <a:rPr lang="en-US" sz="2800" dirty="0">
                <a:latin typeface="+mn-lt"/>
              </a:rPr>
              <a:t>is to find the </a:t>
            </a:r>
            <a:r>
              <a:rPr lang="en-US" sz="2800" b="1" dirty="0">
                <a:latin typeface="+mn-lt"/>
              </a:rPr>
              <a:t>INCREASE in COST</a:t>
            </a:r>
            <a:r>
              <a:rPr lang="en-US" sz="2800" dirty="0">
                <a:latin typeface="+mn-lt"/>
              </a:rPr>
              <a:t> of your grid from Round 1 if there is a </a:t>
            </a:r>
            <a:r>
              <a:rPr lang="en-US" sz="2800" b="1" dirty="0">
                <a:latin typeface="+mn-lt"/>
              </a:rPr>
              <a:t>carbon tax</a:t>
            </a:r>
          </a:p>
          <a:p>
            <a:pPr marL="520700" indent="-2921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Teams are to leave their grid the same as for Round 1</a:t>
            </a:r>
          </a:p>
          <a:p>
            <a:pPr marL="5143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Your teacher will add a $10/</a:t>
            </a:r>
            <a:r>
              <a:rPr lang="en-US" sz="2400" dirty="0" err="1">
                <a:latin typeface="+mn-lt"/>
              </a:rPr>
              <a:t>mT</a:t>
            </a:r>
            <a:r>
              <a:rPr lang="en-US" sz="2400" dirty="0">
                <a:latin typeface="+mn-lt"/>
              </a:rPr>
              <a:t> carbon tax to any generation that produces CO</a:t>
            </a:r>
            <a:r>
              <a:rPr lang="en-US" sz="2400" baseline="-25000" dirty="0">
                <a:latin typeface="+mn-lt"/>
              </a:rPr>
              <a:t>2</a:t>
            </a:r>
            <a:r>
              <a:rPr lang="en-US" sz="2400" dirty="0">
                <a:latin typeface="+mn-lt"/>
              </a:rPr>
              <a:t> emissions.</a:t>
            </a:r>
          </a:p>
          <a:p>
            <a:pPr marL="5143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Notice how the cost of Generate Scorecard changed for different teams from Round 1?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How did your Round 2 score (cost of energy) change?</a:t>
            </a:r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CF92F352-B8A3-0C4A-B2F0-9D24B209E6D8}"/>
              </a:ext>
            </a:extLst>
          </p:cNvPr>
          <p:cNvSpPr txBox="1">
            <a:spLocks/>
          </p:cNvSpPr>
          <p:nvPr/>
        </p:nvSpPr>
        <p:spPr>
          <a:xfrm>
            <a:off x="8827311" y="6524906"/>
            <a:ext cx="847078" cy="308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EC897762-442E-9346-9E25-ED316A53CEC8}"/>
              </a:ext>
            </a:extLst>
          </p:cNvPr>
          <p:cNvSpPr/>
          <p:nvPr/>
        </p:nvSpPr>
        <p:spPr>
          <a:xfrm>
            <a:off x="8907950" y="5647923"/>
            <a:ext cx="685800" cy="685800"/>
          </a:xfrm>
          <a:prstGeom prst="sun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DD378-FABB-8F4B-A974-121FE763BC2B}"/>
              </a:ext>
            </a:extLst>
          </p:cNvPr>
          <p:cNvSpPr txBox="1"/>
          <p:nvPr/>
        </p:nvSpPr>
        <p:spPr>
          <a:xfrm>
            <a:off x="6748773" y="5687392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PLAY!</a:t>
            </a:r>
          </a:p>
        </p:txBody>
      </p:sp>
    </p:spTree>
    <p:extLst>
      <p:ext uri="{BB962C8B-B14F-4D97-AF65-F5344CB8AC3E}">
        <p14:creationId xmlns:p14="http://schemas.microsoft.com/office/powerpoint/2010/main" val="184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215" y="191062"/>
            <a:ext cx="9144635" cy="936402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Round 2 Observation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5940" y="1260448"/>
            <a:ext cx="8883268" cy="5131474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28600" indent="0"/>
            <a:r>
              <a:rPr lang="en-US" sz="2800" dirty="0">
                <a:latin typeface="+mn-lt"/>
              </a:rPr>
              <a:t>The </a:t>
            </a:r>
            <a:r>
              <a:rPr lang="en-US" sz="2800" b="1" dirty="0">
                <a:latin typeface="+mn-lt"/>
              </a:rPr>
              <a:t>goal of Round 2 </a:t>
            </a:r>
            <a:r>
              <a:rPr lang="en-US" sz="2800" dirty="0">
                <a:latin typeface="+mn-lt"/>
              </a:rPr>
              <a:t>was to determine the </a:t>
            </a:r>
            <a:r>
              <a:rPr lang="en-US" sz="2800" b="1" dirty="0">
                <a:latin typeface="+mn-lt"/>
              </a:rPr>
              <a:t>INCREASE in COST </a:t>
            </a:r>
            <a:r>
              <a:rPr lang="en-US" sz="2800" dirty="0">
                <a:latin typeface="+mn-lt"/>
              </a:rPr>
              <a:t>of your grid from Round 1 if there was a $10/</a:t>
            </a:r>
            <a:r>
              <a:rPr lang="en-US" sz="2800" dirty="0" err="1">
                <a:latin typeface="+mn-lt"/>
              </a:rPr>
              <a:t>mT</a:t>
            </a:r>
            <a:r>
              <a:rPr lang="en-US" sz="2800" dirty="0">
                <a:latin typeface="+mn-lt"/>
              </a:rPr>
              <a:t> carbon tax</a:t>
            </a:r>
          </a:p>
          <a:p>
            <a:pPr marL="228600" indent="0"/>
            <a:endParaRPr lang="en-US" sz="2800" dirty="0">
              <a:latin typeface="+mn-lt"/>
            </a:endParaRPr>
          </a:p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The team that did really well in Round 1 probably didn’t do so well this round! </a:t>
            </a:r>
          </a:p>
          <a:p>
            <a:pPr marL="10287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Coal has the highest carbon emissions of all generators!</a:t>
            </a:r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EE3D615A-97CE-624E-B1B6-299C253B88A9}"/>
              </a:ext>
            </a:extLst>
          </p:cNvPr>
          <p:cNvSpPr txBox="1">
            <a:spLocks/>
          </p:cNvSpPr>
          <p:nvPr/>
        </p:nvSpPr>
        <p:spPr>
          <a:xfrm>
            <a:off x="8827311" y="6524906"/>
            <a:ext cx="847078" cy="308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82D777DF-D5FA-AD49-AFD1-558645617521}"/>
              </a:ext>
            </a:extLst>
          </p:cNvPr>
          <p:cNvSpPr/>
          <p:nvPr/>
        </p:nvSpPr>
        <p:spPr>
          <a:xfrm>
            <a:off x="8925737" y="5171692"/>
            <a:ext cx="685800" cy="685800"/>
          </a:xfrm>
          <a:prstGeom prst="sun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1E3ED5-1CDA-9A43-A020-14398C994704}"/>
              </a:ext>
            </a:extLst>
          </p:cNvPr>
          <p:cNvSpPr txBox="1"/>
          <p:nvPr/>
        </p:nvSpPr>
        <p:spPr>
          <a:xfrm>
            <a:off x="4727183" y="5211161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Class Discussion</a:t>
            </a:r>
          </a:p>
        </p:txBody>
      </p:sp>
    </p:spTree>
    <p:extLst>
      <p:ext uri="{BB962C8B-B14F-4D97-AF65-F5344CB8AC3E}">
        <p14:creationId xmlns:p14="http://schemas.microsoft.com/office/powerpoint/2010/main" val="761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215" y="191062"/>
            <a:ext cx="9144635" cy="936402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Round 3 of Generate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5940" y="1260448"/>
            <a:ext cx="8883268" cy="5131474"/>
          </a:xfrm>
        </p:spPr>
        <p:txBody>
          <a:bodyPr/>
          <a:lstStyle/>
          <a:p>
            <a:pPr marL="228600" indent="0"/>
            <a:r>
              <a:rPr lang="en-US" sz="2800" dirty="0">
                <a:latin typeface="+mn-lt"/>
              </a:rPr>
              <a:t>The </a:t>
            </a:r>
            <a:r>
              <a:rPr lang="en-US" sz="2800" b="1" dirty="0">
                <a:latin typeface="+mn-lt"/>
              </a:rPr>
              <a:t>goal of Round 3 </a:t>
            </a:r>
            <a:r>
              <a:rPr lang="en-US" sz="2800" dirty="0">
                <a:latin typeface="+mn-lt"/>
              </a:rPr>
              <a:t>is to fill your grid at the </a:t>
            </a:r>
            <a:r>
              <a:rPr lang="en-US" sz="2800" b="1" dirty="0">
                <a:latin typeface="+mn-lt"/>
              </a:rPr>
              <a:t>LOWEST Cost </a:t>
            </a:r>
            <a:r>
              <a:rPr lang="en-US" sz="2800" dirty="0">
                <a:latin typeface="+mn-lt"/>
              </a:rPr>
              <a:t>with a </a:t>
            </a:r>
            <a:r>
              <a:rPr lang="en-US" sz="2800" b="1" dirty="0">
                <a:latin typeface="+mn-lt"/>
              </a:rPr>
              <a:t>$10/</a:t>
            </a:r>
            <a:r>
              <a:rPr lang="en-US" sz="2800" b="1" dirty="0" err="1">
                <a:latin typeface="+mn-lt"/>
              </a:rPr>
              <a:t>mT</a:t>
            </a:r>
            <a:r>
              <a:rPr lang="en-US" sz="2800" b="1" dirty="0">
                <a:latin typeface="+mn-lt"/>
              </a:rPr>
              <a:t> carbon tax </a:t>
            </a:r>
            <a:r>
              <a:rPr lang="en-US" sz="2800" dirty="0">
                <a:latin typeface="+mn-lt"/>
              </a:rPr>
              <a:t>(rearrange your grid)</a:t>
            </a:r>
          </a:p>
          <a:p>
            <a:pPr marL="228600" indent="0"/>
            <a:endParaRPr lang="en-US" sz="2800" dirty="0">
              <a:latin typeface="+mn-lt"/>
            </a:endParaRPr>
          </a:p>
          <a:p>
            <a:pPr marL="5143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Use the Calculation Support Sheet to guide your strategy for which pieces to use, considering a $10/</a:t>
            </a:r>
            <a:r>
              <a:rPr lang="en-US" sz="2400" dirty="0" err="1">
                <a:latin typeface="+mn-lt"/>
              </a:rPr>
              <a:t>mT</a:t>
            </a:r>
            <a:r>
              <a:rPr lang="en-US" sz="2400" dirty="0">
                <a:latin typeface="+mn-lt"/>
              </a:rPr>
              <a:t> carbon tax.</a:t>
            </a:r>
          </a:p>
          <a:p>
            <a:pPr marL="5143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Count the number of pieces of each type and put under Round 3 on your Team Score Card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Bring your Team Score Card to teacher to record in the Generate Scoreboard for the class</a:t>
            </a:r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2E1D1E91-DDED-4048-B802-E8BF26793462}"/>
              </a:ext>
            </a:extLst>
          </p:cNvPr>
          <p:cNvSpPr txBox="1">
            <a:spLocks/>
          </p:cNvSpPr>
          <p:nvPr/>
        </p:nvSpPr>
        <p:spPr>
          <a:xfrm>
            <a:off x="8827311" y="6524906"/>
            <a:ext cx="847078" cy="308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F413E6B9-74A2-0F4B-9D5E-470D63359C64}"/>
              </a:ext>
            </a:extLst>
          </p:cNvPr>
          <p:cNvSpPr/>
          <p:nvPr/>
        </p:nvSpPr>
        <p:spPr>
          <a:xfrm>
            <a:off x="8733408" y="5706122"/>
            <a:ext cx="685800" cy="685800"/>
          </a:xfrm>
          <a:prstGeom prst="sun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99C264-FEC2-634C-A2E8-C9C8B9468B5E}"/>
              </a:ext>
            </a:extLst>
          </p:cNvPr>
          <p:cNvSpPr txBox="1"/>
          <p:nvPr/>
        </p:nvSpPr>
        <p:spPr>
          <a:xfrm>
            <a:off x="6574231" y="574559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PLAY!</a:t>
            </a:r>
          </a:p>
        </p:txBody>
      </p:sp>
    </p:spTree>
    <p:extLst>
      <p:ext uri="{BB962C8B-B14F-4D97-AF65-F5344CB8AC3E}">
        <p14:creationId xmlns:p14="http://schemas.microsoft.com/office/powerpoint/2010/main" val="405446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215" y="191062"/>
            <a:ext cx="9144635" cy="936402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Round 3 Observation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5940" y="1260448"/>
            <a:ext cx="8883268" cy="5131474"/>
          </a:xfrm>
        </p:spPr>
        <p:txBody>
          <a:bodyPr/>
          <a:lstStyle/>
          <a:p>
            <a:pPr marL="228600" indent="0"/>
            <a:r>
              <a:rPr lang="en-US" sz="2800" dirty="0">
                <a:latin typeface="+mn-lt"/>
              </a:rPr>
              <a:t>The </a:t>
            </a:r>
            <a:r>
              <a:rPr lang="en-US" sz="2800" b="1" dirty="0">
                <a:latin typeface="+mn-lt"/>
              </a:rPr>
              <a:t>goal of Round 3 </a:t>
            </a:r>
            <a:r>
              <a:rPr lang="en-US" sz="2800" dirty="0">
                <a:latin typeface="+mn-lt"/>
              </a:rPr>
              <a:t>was to fill your grid at the </a:t>
            </a:r>
            <a:r>
              <a:rPr lang="en-US" sz="2800" b="1" dirty="0">
                <a:latin typeface="+mn-lt"/>
              </a:rPr>
              <a:t>LOWEST Cost  </a:t>
            </a:r>
            <a:r>
              <a:rPr lang="en-US" sz="2800" dirty="0">
                <a:latin typeface="+mn-lt"/>
              </a:rPr>
              <a:t>with a </a:t>
            </a:r>
            <a:r>
              <a:rPr lang="en-US" sz="2800" b="1" dirty="0">
                <a:latin typeface="+mn-lt"/>
              </a:rPr>
              <a:t>$10/</a:t>
            </a:r>
            <a:r>
              <a:rPr lang="en-US" sz="2800" b="1" dirty="0" err="1">
                <a:latin typeface="+mn-lt"/>
              </a:rPr>
              <a:t>mT</a:t>
            </a:r>
            <a:r>
              <a:rPr lang="en-US" sz="2800" b="1" dirty="0">
                <a:latin typeface="+mn-lt"/>
              </a:rPr>
              <a:t> carbon tax</a:t>
            </a:r>
            <a:r>
              <a:rPr lang="en-US" sz="2800" dirty="0">
                <a:latin typeface="+mn-lt"/>
              </a:rPr>
              <a:t>.</a:t>
            </a:r>
            <a:endParaRPr lang="en-US" sz="2800" b="1" dirty="0">
              <a:latin typeface="+mn-lt"/>
            </a:endParaRPr>
          </a:p>
          <a:p>
            <a:pPr marL="228600" indent="0"/>
            <a:endParaRPr lang="en-US" sz="2800" dirty="0">
              <a:latin typeface="+mn-lt"/>
            </a:endParaRPr>
          </a:p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Teams that used the most Wind, Solar and Nuclear probably scored best during Round 3</a:t>
            </a:r>
          </a:p>
          <a:p>
            <a:pPr marL="10287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This is because Wind, Solar and Nuclear have zero emissions</a:t>
            </a:r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920E7361-2B81-2945-924C-F03CA418776A}"/>
              </a:ext>
            </a:extLst>
          </p:cNvPr>
          <p:cNvSpPr txBox="1">
            <a:spLocks/>
          </p:cNvSpPr>
          <p:nvPr/>
        </p:nvSpPr>
        <p:spPr>
          <a:xfrm>
            <a:off x="8995669" y="6524906"/>
            <a:ext cx="847078" cy="308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98DB5E93-DD7D-2946-BA34-B8A529F542DB}"/>
              </a:ext>
            </a:extLst>
          </p:cNvPr>
          <p:cNvSpPr/>
          <p:nvPr/>
        </p:nvSpPr>
        <p:spPr>
          <a:xfrm>
            <a:off x="8925737" y="5171692"/>
            <a:ext cx="685800" cy="685800"/>
          </a:xfrm>
          <a:prstGeom prst="sun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F53EEE-C29D-D44F-8EB8-D209354FC3BA}"/>
              </a:ext>
            </a:extLst>
          </p:cNvPr>
          <p:cNvSpPr txBox="1"/>
          <p:nvPr/>
        </p:nvSpPr>
        <p:spPr>
          <a:xfrm>
            <a:off x="4727183" y="5211161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Class Discussion</a:t>
            </a:r>
          </a:p>
        </p:txBody>
      </p:sp>
    </p:spTree>
    <p:extLst>
      <p:ext uri="{BB962C8B-B14F-4D97-AF65-F5344CB8AC3E}">
        <p14:creationId xmlns:p14="http://schemas.microsoft.com/office/powerpoint/2010/main" val="5804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215" y="191062"/>
            <a:ext cx="9144635" cy="936402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Round 4 of Generate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5940" y="1260448"/>
            <a:ext cx="8883268" cy="5131474"/>
          </a:xfrm>
        </p:spPr>
        <p:txBody>
          <a:bodyPr/>
          <a:lstStyle/>
          <a:p>
            <a:pPr marL="228600" indent="0"/>
            <a:r>
              <a:rPr lang="en-US" sz="2800" dirty="0">
                <a:latin typeface="+mn-lt"/>
              </a:rPr>
              <a:t>The </a:t>
            </a:r>
            <a:r>
              <a:rPr lang="en-US" sz="2800" b="1" dirty="0">
                <a:latin typeface="+mn-lt"/>
              </a:rPr>
              <a:t>goal of Round 4 </a:t>
            </a:r>
            <a:r>
              <a:rPr lang="en-US" sz="2800" dirty="0">
                <a:latin typeface="+mn-lt"/>
              </a:rPr>
              <a:t>is to fill your grid at the </a:t>
            </a:r>
            <a:r>
              <a:rPr lang="en-US" sz="2800" b="1" dirty="0">
                <a:latin typeface="+mn-lt"/>
              </a:rPr>
              <a:t>LOWEST COST</a:t>
            </a:r>
            <a:r>
              <a:rPr lang="en-US" sz="2800" dirty="0">
                <a:latin typeface="+mn-lt"/>
              </a:rPr>
              <a:t>, but with the </a:t>
            </a:r>
            <a:r>
              <a:rPr lang="en-US" sz="2800" b="1" dirty="0">
                <a:latin typeface="+mn-lt"/>
              </a:rPr>
              <a:t>addition of ENERGY EFFICIENCY, and $0/</a:t>
            </a:r>
            <a:r>
              <a:rPr lang="en-US" sz="2800" b="1" dirty="0" err="1">
                <a:latin typeface="+mn-lt"/>
              </a:rPr>
              <a:t>mT</a:t>
            </a:r>
            <a:r>
              <a:rPr lang="en-US" sz="2800" b="1" dirty="0">
                <a:latin typeface="+mn-lt"/>
              </a:rPr>
              <a:t> carbon tax.</a:t>
            </a:r>
          </a:p>
          <a:p>
            <a:pPr marL="228600" indent="0"/>
            <a:endParaRPr lang="en-US" sz="2800" dirty="0">
              <a:latin typeface="+mn-lt"/>
            </a:endParaRPr>
          </a:p>
          <a:p>
            <a:pPr marL="5143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Use the Calculation Support Sheet with $0/</a:t>
            </a:r>
            <a:r>
              <a:rPr lang="en-US" sz="2400" dirty="0" err="1">
                <a:latin typeface="+mn-lt"/>
              </a:rPr>
              <a:t>mT</a:t>
            </a:r>
            <a:r>
              <a:rPr lang="en-US" sz="2400" dirty="0">
                <a:latin typeface="+mn-lt"/>
              </a:rPr>
              <a:t> carbon tax to guide your strategy for which pieces to use!</a:t>
            </a:r>
          </a:p>
          <a:p>
            <a:pPr marL="5143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Count the number of pieces of each type and put under Round 5 on your Team Score Card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Bring your Team Score Card to teacher to record in the Generate Scoreboard for the class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BAC2686C-25C1-3C48-A3BD-B9AA33974686}"/>
              </a:ext>
            </a:extLst>
          </p:cNvPr>
          <p:cNvSpPr txBox="1">
            <a:spLocks/>
          </p:cNvSpPr>
          <p:nvPr/>
        </p:nvSpPr>
        <p:spPr>
          <a:xfrm>
            <a:off x="8827311" y="6524906"/>
            <a:ext cx="847078" cy="308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459051E3-5DC1-584C-BD63-185036887C62}"/>
              </a:ext>
            </a:extLst>
          </p:cNvPr>
          <p:cNvSpPr/>
          <p:nvPr/>
        </p:nvSpPr>
        <p:spPr>
          <a:xfrm>
            <a:off x="8733408" y="5579906"/>
            <a:ext cx="685800" cy="685800"/>
          </a:xfrm>
          <a:prstGeom prst="sun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DBFA0-14D7-6C46-9336-C03E0DAAEEAD}"/>
              </a:ext>
            </a:extLst>
          </p:cNvPr>
          <p:cNvSpPr txBox="1"/>
          <p:nvPr/>
        </p:nvSpPr>
        <p:spPr>
          <a:xfrm>
            <a:off x="6574231" y="5619375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PLAY!</a:t>
            </a:r>
          </a:p>
        </p:txBody>
      </p:sp>
    </p:spTree>
    <p:extLst>
      <p:ext uri="{BB962C8B-B14F-4D97-AF65-F5344CB8AC3E}">
        <p14:creationId xmlns:p14="http://schemas.microsoft.com/office/powerpoint/2010/main" val="139853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215" y="191062"/>
            <a:ext cx="9144635" cy="936402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Round 4 Observation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5940" y="1260448"/>
            <a:ext cx="8883268" cy="5131474"/>
          </a:xfrm>
        </p:spPr>
        <p:txBody>
          <a:bodyPr/>
          <a:lstStyle/>
          <a:p>
            <a:pPr marL="228600" indent="0"/>
            <a:r>
              <a:rPr lang="en-US" sz="2800" dirty="0">
                <a:latin typeface="+mn-lt"/>
              </a:rPr>
              <a:t>The </a:t>
            </a:r>
            <a:r>
              <a:rPr lang="en-US" sz="2800" b="1" dirty="0">
                <a:latin typeface="+mn-lt"/>
              </a:rPr>
              <a:t>goal of Round 4 </a:t>
            </a:r>
            <a:r>
              <a:rPr lang="en-US" sz="2800" dirty="0">
                <a:latin typeface="+mn-lt"/>
              </a:rPr>
              <a:t>was to fill your grid at the </a:t>
            </a:r>
            <a:r>
              <a:rPr lang="en-US" sz="2800" b="1" dirty="0">
                <a:latin typeface="+mn-lt"/>
              </a:rPr>
              <a:t>LOWEST COST</a:t>
            </a:r>
            <a:r>
              <a:rPr lang="en-US" sz="2800" dirty="0">
                <a:latin typeface="+mn-lt"/>
              </a:rPr>
              <a:t>, but with the </a:t>
            </a:r>
            <a:r>
              <a:rPr lang="en-US" sz="2800" b="1" dirty="0">
                <a:latin typeface="+mn-lt"/>
              </a:rPr>
              <a:t>addition of ENERGY EFFICIENCY, and $0/</a:t>
            </a:r>
            <a:r>
              <a:rPr lang="en-US" sz="2800" b="1" dirty="0" err="1">
                <a:latin typeface="+mn-lt"/>
              </a:rPr>
              <a:t>mT</a:t>
            </a:r>
            <a:r>
              <a:rPr lang="en-US" sz="2800" b="1" dirty="0">
                <a:latin typeface="+mn-lt"/>
              </a:rPr>
              <a:t> carbon tax.</a:t>
            </a:r>
          </a:p>
          <a:p>
            <a:pPr marL="228600" indent="0"/>
            <a:endParaRPr lang="en-US" sz="2800" dirty="0">
              <a:latin typeface="+mn-lt"/>
            </a:endParaRPr>
          </a:p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Existing coal and lots of energy efficiency were probably the best combination for this round</a:t>
            </a:r>
          </a:p>
          <a:p>
            <a:pPr marL="5715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Energy efficiency is the “lowest cost” approach for energy generation.  If we use less energy, we need or build fewer power plants, and therefore reduce cost and carbon emissions!</a:t>
            </a:r>
          </a:p>
        </p:txBody>
      </p:sp>
      <p:sp>
        <p:nvSpPr>
          <p:cNvPr id="5" name="Shape 146">
            <a:extLst>
              <a:ext uri="{FF2B5EF4-FFF2-40B4-BE49-F238E27FC236}">
                <a16:creationId xmlns:a16="http://schemas.microsoft.com/office/drawing/2014/main" id="{667EA163-9234-AB4E-A415-06D429E8C498}"/>
              </a:ext>
            </a:extLst>
          </p:cNvPr>
          <p:cNvSpPr txBox="1">
            <a:spLocks/>
          </p:cNvSpPr>
          <p:nvPr/>
        </p:nvSpPr>
        <p:spPr>
          <a:xfrm>
            <a:off x="8995669" y="6524906"/>
            <a:ext cx="847078" cy="308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4460" marR="0" lvl="1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4460" marR="0" lvl="2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4460" marR="0" lvl="3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4460" marR="0" lvl="4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24460" marR="0" lvl="5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4460" marR="0" lvl="6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24460" marR="0" lvl="7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4460" marR="0" lvl="8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94E23A82-67C4-B047-9B54-BB523457A255}"/>
              </a:ext>
            </a:extLst>
          </p:cNvPr>
          <p:cNvSpPr/>
          <p:nvPr/>
        </p:nvSpPr>
        <p:spPr>
          <a:xfrm>
            <a:off x="8925737" y="5171692"/>
            <a:ext cx="685800" cy="685800"/>
          </a:xfrm>
          <a:prstGeom prst="sun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BF414-1350-AB4E-8FB8-2C4E82CDEAFC}"/>
              </a:ext>
            </a:extLst>
          </p:cNvPr>
          <p:cNvSpPr txBox="1"/>
          <p:nvPr/>
        </p:nvSpPr>
        <p:spPr>
          <a:xfrm>
            <a:off x="4727183" y="5211161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Class Discussion</a:t>
            </a:r>
          </a:p>
        </p:txBody>
      </p:sp>
    </p:spTree>
    <p:extLst>
      <p:ext uri="{BB962C8B-B14F-4D97-AF65-F5344CB8AC3E}">
        <p14:creationId xmlns:p14="http://schemas.microsoft.com/office/powerpoint/2010/main" val="119315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375031" y="188468"/>
            <a:ext cx="9201231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Energy and its role in air, climate and water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231138" y="1030100"/>
            <a:ext cx="4960620" cy="531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9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Pollutant Emissions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2075179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Contributions to U.S.  anthropogenic emissions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56285" marR="0" lvl="1" indent="-286385" algn="l" rtl="0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Nitrogen Oxides (NO</a:t>
            </a:r>
            <a:r>
              <a:rPr lang="en-US" sz="1575" b="0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~ 95%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56285" marR="0" lvl="1" indent="-286385" algn="l" rtl="0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Sulfur Dioxide (SO</a:t>
            </a:r>
            <a:r>
              <a:rPr lang="en-US" sz="1575" b="0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~ 89%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56285" marR="0" lvl="1" indent="-286385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Carbon Monoxide (CO) ~ 95%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Mercury (Hg) ~ 87%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465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Greenhouse Gas Emissions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508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Contributes 94% of US anthropogenic carbon  dioxide (CO</a:t>
            </a:r>
            <a:r>
              <a:rPr lang="en-US" sz="18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emissions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Supply, Use and Quality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224154" lvl="0" indent="-342265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41% of US water withdrawals (agriculture ~  37%; public supply ~ 13%)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553720" lvl="0" indent="-342265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~200 billion gallons of water per day are  required for power plant cooling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511809" lvl="0" indent="-342900" algn="l" rtl="0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quality issues for energy resource  extraction and processing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5326240" y="1920082"/>
            <a:ext cx="3176286" cy="371888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Shape 274"/>
          <p:cNvSpPr txBox="1">
            <a:spLocks noGrp="1"/>
          </p:cNvSpPr>
          <p:nvPr>
            <p:ph type="ftr" idx="11"/>
          </p:nvPr>
        </p:nvSpPr>
        <p:spPr>
          <a:xfrm>
            <a:off x="6298565" y="6480832"/>
            <a:ext cx="2116454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0" rIns="0" bIns="0" anchor="t" anchorCtr="0">
            <a:noAutofit/>
          </a:bodyPr>
          <a:lstStyle/>
          <a:p>
            <a:pPr marL="127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U.S. Environmental Protection Agency</a:t>
            </a:r>
            <a:endParaRPr dirty="0"/>
          </a:p>
          <a:p>
            <a:pPr marL="2286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Office of Research and Development</a:t>
            </a:r>
            <a:endParaRPr dirty="0"/>
          </a:p>
        </p:txBody>
      </p:sp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8617966" y="6507660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dirty="0">
              <a:solidFill>
                <a:srgbClr val="003F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8823" y="3720359"/>
            <a:ext cx="8261175" cy="1457859"/>
          </a:xfrm>
        </p:spPr>
        <p:txBody>
          <a:bodyPr>
            <a:normAutofit/>
          </a:bodyPr>
          <a:lstStyle/>
          <a:p>
            <a:pPr marL="378490" indent="0" algn="ctr"/>
            <a:r>
              <a:rPr lang="en-US" sz="3630" dirty="0">
                <a:latin typeface="Arial" panose="020B0604020202020204" pitchFamily="34" charset="0"/>
                <a:cs typeface="Arial" panose="020B0604020202020204" pitchFamily="34" charset="0"/>
              </a:rPr>
              <a:t>Thank you for participating in the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3629" y="4381939"/>
            <a:ext cx="77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>
              <a:buClrTx/>
              <a:defRPr/>
            </a:pPr>
            <a:r>
              <a:rPr lang="en-US" sz="4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charset="0"/>
                <a:ea typeface="Arial" charset="0"/>
                <a:cs typeface="Arial" charset="0"/>
              </a:rPr>
              <a:t>CERT Educational Series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FA2750-CE67-CD49-8A5D-80F5E06BB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69" y="653475"/>
            <a:ext cx="9613861" cy="108093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That’s Generate! </a:t>
            </a:r>
            <a:br>
              <a:rPr lang="en-US" sz="4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Thanks for Playing.  </a:t>
            </a:r>
          </a:p>
        </p:txBody>
      </p:sp>
    </p:spTree>
    <p:extLst>
      <p:ext uri="{BB962C8B-B14F-4D97-AF65-F5344CB8AC3E}">
        <p14:creationId xmlns:p14="http://schemas.microsoft.com/office/powerpoint/2010/main" val="397145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764540" y="188468"/>
            <a:ext cx="8512464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Generate!   An Energy Game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764540" y="1017523"/>
            <a:ext cx="3274060" cy="5243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241300" marR="334645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“simulation” of an  energy system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194945" lvl="0" indent="-228600" algn="l" rtl="0">
              <a:lnSpc>
                <a:spcPct val="100000"/>
              </a:lnSpc>
              <a:spcBef>
                <a:spcPts val="163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</a:rPr>
              <a:t>energy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challenges and </a:t>
            </a:r>
            <a:r>
              <a:rPr lang="en-US" sz="1800">
                <a:solidFill>
                  <a:schemeClr val="dk1"/>
                </a:solidFill>
              </a:rPr>
              <a:t>trade off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choices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100000"/>
              </a:lnSpc>
              <a:spcBef>
                <a:spcPts val="16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</a:rPr>
              <a:t>teams have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same total  energy (area of pieces)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4610" lvl="0" indent="-228600" algn="l" rtl="0">
              <a:lnSpc>
                <a:spcPct val="100000"/>
              </a:lnSpc>
              <a:spcBef>
                <a:spcPts val="163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</a:rPr>
              <a:t>teams have different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mix of energy pieces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120014" lvl="0" indent="-228600" algn="just" rtl="0">
              <a:lnSpc>
                <a:spcPct val="100000"/>
              </a:lnSpc>
              <a:spcBef>
                <a:spcPts val="163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</a:t>
            </a:r>
            <a:r>
              <a:rPr lang="en-US" sz="1800">
                <a:solidFill>
                  <a:schemeClr val="dk1"/>
                </a:solidFill>
              </a:rPr>
              <a:t>l: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fill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 board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achieve </a:t>
            </a: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lowest score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148590" lvl="0" indent="0" algn="l" rtl="0">
              <a:lnSpc>
                <a:spcPct val="100000"/>
              </a:lnSpc>
              <a:spcBef>
                <a:spcPts val="1675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Score = purchase cost +  operating cost + CO</a:t>
            </a:r>
            <a:r>
              <a:rPr lang="en-US" sz="195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Shape 368"/>
          <p:cNvSpPr/>
          <p:nvPr/>
        </p:nvSpPr>
        <p:spPr>
          <a:xfrm>
            <a:off x="4721352" y="1193291"/>
            <a:ext cx="3476244" cy="234543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4748047" y="1219200"/>
            <a:ext cx="3369411" cy="2239010"/>
          </a:xfrm>
          <a:prstGeom prst="rect">
            <a:avLst/>
          </a:prstGeom>
          <a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ftr" idx="11"/>
          </p:nvPr>
        </p:nvSpPr>
        <p:spPr>
          <a:xfrm>
            <a:off x="6298565" y="6497161"/>
            <a:ext cx="2116454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0" rIns="0" bIns="0" anchor="t" anchorCtr="0">
            <a:noAutofit/>
          </a:bodyPr>
          <a:lstStyle/>
          <a:p>
            <a:pPr marL="127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U.S. Environmental Protection Agency</a:t>
            </a:r>
            <a:endParaRPr/>
          </a:p>
          <a:p>
            <a:pPr marL="2286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Office of Research and Development</a:t>
            </a:r>
            <a:endParaRPr/>
          </a:p>
        </p:txBody>
      </p:sp>
      <p:sp>
        <p:nvSpPr>
          <p:cNvPr id="374" name="Shape 374"/>
          <p:cNvSpPr txBox="1">
            <a:spLocks noGrp="1"/>
          </p:cNvSpPr>
          <p:nvPr>
            <p:ph type="sldNum" idx="12"/>
          </p:nvPr>
        </p:nvSpPr>
        <p:spPr>
          <a:xfrm>
            <a:off x="8617966" y="6523989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>
              <a:solidFill>
                <a:srgbClr val="003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1B2194-C9E8-1844-9ACF-5AD2D3B8BE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175" y="3538727"/>
            <a:ext cx="5159829" cy="28907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1812201" y="417068"/>
            <a:ext cx="5517515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The game board = the “grid”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Shape 380"/>
          <p:cNvSpPr txBox="1"/>
          <p:nvPr/>
        </p:nvSpPr>
        <p:spPr>
          <a:xfrm>
            <a:off x="307339" y="1397000"/>
            <a:ext cx="2769235" cy="350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noAutofit/>
          </a:bodyPr>
          <a:lstStyle/>
          <a:p>
            <a:pPr marL="355600" marR="9144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F69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 Teams are  the decision makers  for how they want to  produce energy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60960" lvl="0" indent="-342900" algn="l" rtl="0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>
                <a:srgbClr val="003F69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will use this  board for multiple  rounds of game play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5080" lvl="0" indent="-342900" algn="l" rtl="0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>
                <a:srgbClr val="003F69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team can be  thought of as a town,  state, region or  country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Shape 381"/>
          <p:cNvSpPr/>
          <p:nvPr/>
        </p:nvSpPr>
        <p:spPr>
          <a:xfrm>
            <a:off x="3276600" y="1371600"/>
            <a:ext cx="5449112" cy="448589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Shape 382"/>
          <p:cNvSpPr txBox="1">
            <a:spLocks noGrp="1"/>
          </p:cNvSpPr>
          <p:nvPr>
            <p:ph type="ftr" idx="11"/>
          </p:nvPr>
        </p:nvSpPr>
        <p:spPr>
          <a:xfrm>
            <a:off x="6298565" y="6497161"/>
            <a:ext cx="2116454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0" rIns="0" bIns="0" anchor="t" anchorCtr="0">
            <a:noAutofit/>
          </a:bodyPr>
          <a:lstStyle/>
          <a:p>
            <a:pPr marL="127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U.S. Environmental Protection Agency</a:t>
            </a:r>
            <a:endParaRPr/>
          </a:p>
          <a:p>
            <a:pPr marL="2286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Office of Research and Development</a:t>
            </a:r>
            <a:endParaRPr/>
          </a:p>
        </p:txBody>
      </p:sp>
      <p:sp>
        <p:nvSpPr>
          <p:cNvPr id="383" name="Shape 383"/>
          <p:cNvSpPr txBox="1">
            <a:spLocks noGrp="1"/>
          </p:cNvSpPr>
          <p:nvPr>
            <p:ph type="sldNum" idx="12"/>
          </p:nvPr>
        </p:nvSpPr>
        <p:spPr>
          <a:xfrm>
            <a:off x="8617966" y="6523989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>
              <a:solidFill>
                <a:srgbClr val="003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5B233502-192C-EB41-9FE9-A723045CCE49}"/>
              </a:ext>
            </a:extLst>
          </p:cNvPr>
          <p:cNvSpPr/>
          <p:nvPr/>
        </p:nvSpPr>
        <p:spPr>
          <a:xfrm>
            <a:off x="8925737" y="5171692"/>
            <a:ext cx="685800" cy="685800"/>
          </a:xfrm>
          <a:prstGeom prst="sun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6AE336-9277-854E-85CE-1469B24F9359}"/>
              </a:ext>
            </a:extLst>
          </p:cNvPr>
          <p:cNvSpPr txBox="1"/>
          <p:nvPr/>
        </p:nvSpPr>
        <p:spPr>
          <a:xfrm>
            <a:off x="249356" y="5857492"/>
            <a:ext cx="9066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Pull out the Notebook, Game board or “grid”, and the Play Pieces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0"/>
      <p:bldP spid="380" grpId="0"/>
      <p:bldP spid="381" grpId="0" animBg="1"/>
      <p:bldP spid="382" grpId="0"/>
      <p:bldP spid="383" grpId="0"/>
      <p:bldP spid="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523A92-9229-EF44-A9FD-F88ABA0A8D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553" y="1146880"/>
            <a:ext cx="6574972" cy="4931229"/>
          </a:xfrm>
          <a:prstGeom prst="rect">
            <a:avLst/>
          </a:prstGeom>
        </p:spPr>
      </p:pic>
      <p:sp>
        <p:nvSpPr>
          <p:cNvPr id="390" name="Shape 390"/>
          <p:cNvSpPr txBox="1"/>
          <p:nvPr/>
        </p:nvSpPr>
        <p:spPr>
          <a:xfrm>
            <a:off x="675851" y="1958296"/>
            <a:ext cx="977216" cy="66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Nuclear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Shape 391"/>
          <p:cNvSpPr txBox="1"/>
          <p:nvPr/>
        </p:nvSpPr>
        <p:spPr>
          <a:xfrm>
            <a:off x="8153662" y="2463687"/>
            <a:ext cx="1371660" cy="704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Renewables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Shape 392"/>
          <p:cNvSpPr txBox="1"/>
          <p:nvPr/>
        </p:nvSpPr>
        <p:spPr>
          <a:xfrm>
            <a:off x="675851" y="4051817"/>
            <a:ext cx="873702" cy="66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Fossil Fuels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Shape 407"/>
          <p:cNvSpPr txBox="1">
            <a:spLocks noGrp="1"/>
          </p:cNvSpPr>
          <p:nvPr>
            <p:ph type="title"/>
          </p:nvPr>
        </p:nvSpPr>
        <p:spPr>
          <a:xfrm>
            <a:off x="2512588" y="214113"/>
            <a:ext cx="4507865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Types of energy pieces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Shape 410"/>
          <p:cNvSpPr txBox="1">
            <a:spLocks noGrp="1"/>
          </p:cNvSpPr>
          <p:nvPr>
            <p:ph type="ftr" idx="11"/>
          </p:nvPr>
        </p:nvSpPr>
        <p:spPr>
          <a:xfrm>
            <a:off x="6298565" y="6497161"/>
            <a:ext cx="2116454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0" rIns="0" bIns="0" anchor="t" anchorCtr="0">
            <a:noAutofit/>
          </a:bodyPr>
          <a:lstStyle/>
          <a:p>
            <a:pPr marL="127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U.S. Environmental Protection Agency</a:t>
            </a:r>
            <a:endParaRPr/>
          </a:p>
          <a:p>
            <a:pPr marL="2286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Office of Research and Development</a:t>
            </a:r>
            <a:endParaRPr/>
          </a:p>
        </p:txBody>
      </p:sp>
      <p:sp>
        <p:nvSpPr>
          <p:cNvPr id="411" name="Shape 411"/>
          <p:cNvSpPr txBox="1">
            <a:spLocks noGrp="1"/>
          </p:cNvSpPr>
          <p:nvPr>
            <p:ph type="sldNum" idx="12"/>
          </p:nvPr>
        </p:nvSpPr>
        <p:spPr>
          <a:xfrm>
            <a:off x="8617966" y="6523989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446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>
              <a:solidFill>
                <a:srgbClr val="003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391">
            <a:extLst>
              <a:ext uri="{FF2B5EF4-FFF2-40B4-BE49-F238E27FC236}">
                <a16:creationId xmlns:a16="http://schemas.microsoft.com/office/drawing/2014/main" id="{B1A4FCE8-3704-EE49-9D9C-A6F5690D507F}"/>
              </a:ext>
            </a:extLst>
          </p:cNvPr>
          <p:cNvSpPr txBox="1"/>
          <p:nvPr/>
        </p:nvSpPr>
        <p:spPr>
          <a:xfrm>
            <a:off x="8181690" y="4385387"/>
            <a:ext cx="1371660" cy="704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3F69"/>
                </a:solidFill>
              </a:rPr>
              <a:t>Energy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Efficiency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9D346D-40BA-7445-B1E4-CB444C7199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31" y="930783"/>
            <a:ext cx="6409791" cy="4807343"/>
          </a:xfrm>
          <a:prstGeom prst="rect">
            <a:avLst/>
          </a:prstGeom>
        </p:spPr>
      </p:pic>
      <p:sp>
        <p:nvSpPr>
          <p:cNvPr id="417" name="Shape 417"/>
          <p:cNvSpPr txBox="1"/>
          <p:nvPr/>
        </p:nvSpPr>
        <p:spPr>
          <a:xfrm>
            <a:off x="7102856" y="2006645"/>
            <a:ext cx="1839595" cy="84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How much does it  cost to  build/purchase?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Shape 418"/>
          <p:cNvSpPr txBox="1"/>
          <p:nvPr/>
        </p:nvSpPr>
        <p:spPr>
          <a:xfrm>
            <a:off x="7108342" y="3829273"/>
            <a:ext cx="1839595" cy="84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How much does it  cost each year to  run/operate?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5851805" y="1772851"/>
            <a:ext cx="1228343" cy="1028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6412637" y="2234623"/>
            <a:ext cx="106679" cy="106679"/>
          </a:xfrm>
          <a:prstGeom prst="rect">
            <a:avLst/>
          </a:prstGeom>
          <a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6412637" y="4432231"/>
            <a:ext cx="106679" cy="106680"/>
          </a:xfrm>
          <a:prstGeom prst="rect">
            <a:avLst/>
          </a:prstGeom>
          <a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1255421" y="4452043"/>
            <a:ext cx="106679" cy="106680"/>
          </a:xfrm>
          <a:prstGeom prst="rect">
            <a:avLst/>
          </a:prstGeom>
          <a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Shape 424"/>
          <p:cNvSpPr/>
          <p:nvPr/>
        </p:nvSpPr>
        <p:spPr>
          <a:xfrm>
            <a:off x="1804061" y="2319967"/>
            <a:ext cx="106680" cy="106679"/>
          </a:xfrm>
          <a:prstGeom prst="rect">
            <a:avLst/>
          </a:prstGeom>
          <a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Shape 425"/>
          <p:cNvSpPr txBox="1"/>
          <p:nvPr/>
        </p:nvSpPr>
        <p:spPr>
          <a:xfrm>
            <a:off x="1060013" y="2944819"/>
            <a:ext cx="1637030" cy="84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Size: how much  energy does it  produce?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2890673" y="3310719"/>
            <a:ext cx="3822700" cy="82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119825"/>
                </a:lnTo>
              </a:path>
            </a:pathLst>
          </a:custGeom>
          <a:noFill/>
          <a:ln w="19050" cap="flat" cmpd="sng">
            <a:solidFill>
              <a:srgbClr val="003F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Shape 427"/>
          <p:cNvSpPr/>
          <p:nvPr/>
        </p:nvSpPr>
        <p:spPr>
          <a:xfrm>
            <a:off x="6700596" y="3280836"/>
            <a:ext cx="76835" cy="76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57" y="0"/>
                </a:moveTo>
                <a:lnTo>
                  <a:pt x="0" y="120000"/>
                </a:lnTo>
                <a:lnTo>
                  <a:pt x="119126" y="60259"/>
                </a:lnTo>
                <a:lnTo>
                  <a:pt x="257" y="0"/>
                </a:lnTo>
                <a:close/>
              </a:path>
            </a:pathLst>
          </a:custGeom>
          <a:solidFill>
            <a:srgbClr val="003F6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Shape 428"/>
          <p:cNvSpPr/>
          <p:nvPr/>
        </p:nvSpPr>
        <p:spPr>
          <a:xfrm>
            <a:off x="2836304" y="2185105"/>
            <a:ext cx="3810" cy="2298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9981"/>
                </a:moveTo>
                <a:lnTo>
                  <a:pt x="109984" y="0"/>
                </a:lnTo>
              </a:path>
            </a:pathLst>
          </a:custGeom>
          <a:noFill/>
          <a:ln w="19050" cap="flat" cmpd="sng">
            <a:solidFill>
              <a:srgbClr val="003F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Shape 429"/>
          <p:cNvSpPr/>
          <p:nvPr/>
        </p:nvSpPr>
        <p:spPr>
          <a:xfrm>
            <a:off x="2801684" y="2121605"/>
            <a:ext cx="76200" cy="7683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179" y="0"/>
                </a:moveTo>
                <a:lnTo>
                  <a:pt x="0" y="118908"/>
                </a:lnTo>
                <a:lnTo>
                  <a:pt x="120000" y="119086"/>
                </a:lnTo>
                <a:lnTo>
                  <a:pt x="60179" y="0"/>
                </a:lnTo>
                <a:close/>
              </a:path>
            </a:pathLst>
          </a:custGeom>
          <a:solidFill>
            <a:srgbClr val="003F6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2798229" y="4470686"/>
            <a:ext cx="76200" cy="7683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59818" y="119106"/>
                </a:lnTo>
                <a:lnTo>
                  <a:pt x="120000" y="178"/>
                </a:lnTo>
                <a:lnTo>
                  <a:pt x="0" y="0"/>
                </a:lnTo>
                <a:close/>
              </a:path>
            </a:pathLst>
          </a:custGeom>
          <a:solidFill>
            <a:srgbClr val="003F6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Shape 431"/>
          <p:cNvSpPr/>
          <p:nvPr/>
        </p:nvSpPr>
        <p:spPr>
          <a:xfrm>
            <a:off x="5890616" y="1812373"/>
            <a:ext cx="1097280" cy="8966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9966"/>
                </a:moveTo>
                <a:lnTo>
                  <a:pt x="274" y="54190"/>
                </a:lnTo>
                <a:lnTo>
                  <a:pt x="1081" y="48570"/>
                </a:lnTo>
                <a:lnTo>
                  <a:pt x="2396" y="43131"/>
                </a:lnTo>
                <a:lnTo>
                  <a:pt x="4193" y="37897"/>
                </a:lnTo>
                <a:lnTo>
                  <a:pt x="6447" y="32894"/>
                </a:lnTo>
                <a:lnTo>
                  <a:pt x="9133" y="28147"/>
                </a:lnTo>
                <a:lnTo>
                  <a:pt x="12226" y="23680"/>
                </a:lnTo>
                <a:lnTo>
                  <a:pt x="15700" y="19520"/>
                </a:lnTo>
                <a:lnTo>
                  <a:pt x="19531" y="15691"/>
                </a:lnTo>
                <a:lnTo>
                  <a:pt x="23694" y="12219"/>
                </a:lnTo>
                <a:lnTo>
                  <a:pt x="28163" y="9128"/>
                </a:lnTo>
                <a:lnTo>
                  <a:pt x="32913" y="6443"/>
                </a:lnTo>
                <a:lnTo>
                  <a:pt x="37919" y="4190"/>
                </a:lnTo>
                <a:lnTo>
                  <a:pt x="43155" y="2394"/>
                </a:lnTo>
                <a:lnTo>
                  <a:pt x="48598" y="1081"/>
                </a:lnTo>
                <a:lnTo>
                  <a:pt x="54221" y="274"/>
                </a:lnTo>
                <a:lnTo>
                  <a:pt x="60000" y="0"/>
                </a:lnTo>
                <a:lnTo>
                  <a:pt x="65778" y="274"/>
                </a:lnTo>
                <a:lnTo>
                  <a:pt x="71401" y="1081"/>
                </a:lnTo>
                <a:lnTo>
                  <a:pt x="76844" y="2394"/>
                </a:lnTo>
                <a:lnTo>
                  <a:pt x="82080" y="4190"/>
                </a:lnTo>
                <a:lnTo>
                  <a:pt x="87086" y="6443"/>
                </a:lnTo>
                <a:lnTo>
                  <a:pt x="91836" y="9128"/>
                </a:lnTo>
                <a:lnTo>
                  <a:pt x="96305" y="12219"/>
                </a:lnTo>
                <a:lnTo>
                  <a:pt x="100468" y="15691"/>
                </a:lnTo>
                <a:lnTo>
                  <a:pt x="104299" y="19520"/>
                </a:lnTo>
                <a:lnTo>
                  <a:pt x="107773" y="23680"/>
                </a:lnTo>
                <a:lnTo>
                  <a:pt x="110866" y="28147"/>
                </a:lnTo>
                <a:lnTo>
                  <a:pt x="113552" y="32894"/>
                </a:lnTo>
                <a:lnTo>
                  <a:pt x="115806" y="37897"/>
                </a:lnTo>
                <a:lnTo>
                  <a:pt x="117603" y="43131"/>
                </a:lnTo>
                <a:lnTo>
                  <a:pt x="118918" y="48570"/>
                </a:lnTo>
                <a:lnTo>
                  <a:pt x="119725" y="54190"/>
                </a:lnTo>
                <a:lnTo>
                  <a:pt x="120000" y="59966"/>
                </a:lnTo>
                <a:lnTo>
                  <a:pt x="119725" y="65741"/>
                </a:lnTo>
                <a:lnTo>
                  <a:pt x="118918" y="71361"/>
                </a:lnTo>
                <a:lnTo>
                  <a:pt x="117603" y="76800"/>
                </a:lnTo>
                <a:lnTo>
                  <a:pt x="115806" y="82034"/>
                </a:lnTo>
                <a:lnTo>
                  <a:pt x="113552" y="87037"/>
                </a:lnTo>
                <a:lnTo>
                  <a:pt x="110866" y="91784"/>
                </a:lnTo>
                <a:lnTo>
                  <a:pt x="107773" y="96251"/>
                </a:lnTo>
                <a:lnTo>
                  <a:pt x="104299" y="100411"/>
                </a:lnTo>
                <a:lnTo>
                  <a:pt x="100468" y="104240"/>
                </a:lnTo>
                <a:lnTo>
                  <a:pt x="96305" y="107712"/>
                </a:lnTo>
                <a:lnTo>
                  <a:pt x="91836" y="110803"/>
                </a:lnTo>
                <a:lnTo>
                  <a:pt x="87086" y="113488"/>
                </a:lnTo>
                <a:lnTo>
                  <a:pt x="82080" y="115741"/>
                </a:lnTo>
                <a:lnTo>
                  <a:pt x="76844" y="117537"/>
                </a:lnTo>
                <a:lnTo>
                  <a:pt x="71401" y="118850"/>
                </a:lnTo>
                <a:lnTo>
                  <a:pt x="65778" y="119657"/>
                </a:lnTo>
                <a:lnTo>
                  <a:pt x="60000" y="119932"/>
                </a:lnTo>
                <a:lnTo>
                  <a:pt x="54221" y="119657"/>
                </a:lnTo>
                <a:lnTo>
                  <a:pt x="48598" y="118850"/>
                </a:lnTo>
                <a:lnTo>
                  <a:pt x="43155" y="117537"/>
                </a:lnTo>
                <a:lnTo>
                  <a:pt x="37919" y="115741"/>
                </a:lnTo>
                <a:lnTo>
                  <a:pt x="32913" y="113488"/>
                </a:lnTo>
                <a:lnTo>
                  <a:pt x="28163" y="110803"/>
                </a:lnTo>
                <a:lnTo>
                  <a:pt x="23694" y="107712"/>
                </a:lnTo>
                <a:lnTo>
                  <a:pt x="19531" y="104240"/>
                </a:lnTo>
                <a:lnTo>
                  <a:pt x="15700" y="100411"/>
                </a:lnTo>
                <a:lnTo>
                  <a:pt x="12226" y="96251"/>
                </a:lnTo>
                <a:lnTo>
                  <a:pt x="9133" y="91784"/>
                </a:lnTo>
                <a:lnTo>
                  <a:pt x="6447" y="87037"/>
                </a:lnTo>
                <a:lnTo>
                  <a:pt x="4193" y="82034"/>
                </a:lnTo>
                <a:lnTo>
                  <a:pt x="2396" y="76800"/>
                </a:lnTo>
                <a:lnTo>
                  <a:pt x="1081" y="71361"/>
                </a:lnTo>
                <a:lnTo>
                  <a:pt x="274" y="65741"/>
                </a:lnTo>
                <a:lnTo>
                  <a:pt x="0" y="59966"/>
                </a:lnTo>
                <a:close/>
              </a:path>
            </a:pathLst>
          </a:custGeom>
          <a:noFill/>
          <a:ln w="25400" cap="flat" cmpd="sng">
            <a:solidFill>
              <a:srgbClr val="35577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Shape 432"/>
          <p:cNvSpPr/>
          <p:nvPr/>
        </p:nvSpPr>
        <p:spPr>
          <a:xfrm>
            <a:off x="5851805" y="3971982"/>
            <a:ext cx="1228343" cy="10287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Shape 433"/>
          <p:cNvSpPr/>
          <p:nvPr/>
        </p:nvSpPr>
        <p:spPr>
          <a:xfrm>
            <a:off x="5890616" y="4010934"/>
            <a:ext cx="1097280" cy="8966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9966"/>
                </a:moveTo>
                <a:lnTo>
                  <a:pt x="274" y="54190"/>
                </a:lnTo>
                <a:lnTo>
                  <a:pt x="1081" y="48570"/>
                </a:lnTo>
                <a:lnTo>
                  <a:pt x="2396" y="43131"/>
                </a:lnTo>
                <a:lnTo>
                  <a:pt x="4193" y="37897"/>
                </a:lnTo>
                <a:lnTo>
                  <a:pt x="6447" y="32894"/>
                </a:lnTo>
                <a:lnTo>
                  <a:pt x="9133" y="28147"/>
                </a:lnTo>
                <a:lnTo>
                  <a:pt x="12226" y="23680"/>
                </a:lnTo>
                <a:lnTo>
                  <a:pt x="15700" y="19520"/>
                </a:lnTo>
                <a:lnTo>
                  <a:pt x="19531" y="15691"/>
                </a:lnTo>
                <a:lnTo>
                  <a:pt x="23694" y="12219"/>
                </a:lnTo>
                <a:lnTo>
                  <a:pt x="28163" y="9128"/>
                </a:lnTo>
                <a:lnTo>
                  <a:pt x="32913" y="6443"/>
                </a:lnTo>
                <a:lnTo>
                  <a:pt x="37919" y="4190"/>
                </a:lnTo>
                <a:lnTo>
                  <a:pt x="43155" y="2394"/>
                </a:lnTo>
                <a:lnTo>
                  <a:pt x="48598" y="1081"/>
                </a:lnTo>
                <a:lnTo>
                  <a:pt x="54221" y="274"/>
                </a:lnTo>
                <a:lnTo>
                  <a:pt x="60000" y="0"/>
                </a:lnTo>
                <a:lnTo>
                  <a:pt x="65778" y="274"/>
                </a:lnTo>
                <a:lnTo>
                  <a:pt x="71401" y="1081"/>
                </a:lnTo>
                <a:lnTo>
                  <a:pt x="76844" y="2394"/>
                </a:lnTo>
                <a:lnTo>
                  <a:pt x="82080" y="4190"/>
                </a:lnTo>
                <a:lnTo>
                  <a:pt x="87086" y="6443"/>
                </a:lnTo>
                <a:lnTo>
                  <a:pt x="91836" y="9128"/>
                </a:lnTo>
                <a:lnTo>
                  <a:pt x="96305" y="12219"/>
                </a:lnTo>
                <a:lnTo>
                  <a:pt x="100468" y="15691"/>
                </a:lnTo>
                <a:lnTo>
                  <a:pt x="104299" y="19520"/>
                </a:lnTo>
                <a:lnTo>
                  <a:pt x="107773" y="23680"/>
                </a:lnTo>
                <a:lnTo>
                  <a:pt x="110866" y="28147"/>
                </a:lnTo>
                <a:lnTo>
                  <a:pt x="113552" y="32894"/>
                </a:lnTo>
                <a:lnTo>
                  <a:pt x="115806" y="37897"/>
                </a:lnTo>
                <a:lnTo>
                  <a:pt x="117603" y="43131"/>
                </a:lnTo>
                <a:lnTo>
                  <a:pt x="118918" y="48570"/>
                </a:lnTo>
                <a:lnTo>
                  <a:pt x="119725" y="54190"/>
                </a:lnTo>
                <a:lnTo>
                  <a:pt x="120000" y="59966"/>
                </a:lnTo>
                <a:lnTo>
                  <a:pt x="119725" y="65741"/>
                </a:lnTo>
                <a:lnTo>
                  <a:pt x="118918" y="71361"/>
                </a:lnTo>
                <a:lnTo>
                  <a:pt x="117603" y="76800"/>
                </a:lnTo>
                <a:lnTo>
                  <a:pt x="115806" y="82034"/>
                </a:lnTo>
                <a:lnTo>
                  <a:pt x="113552" y="87037"/>
                </a:lnTo>
                <a:lnTo>
                  <a:pt x="110866" y="91784"/>
                </a:lnTo>
                <a:lnTo>
                  <a:pt x="107773" y="96250"/>
                </a:lnTo>
                <a:lnTo>
                  <a:pt x="104299" y="100411"/>
                </a:lnTo>
                <a:lnTo>
                  <a:pt x="100468" y="104240"/>
                </a:lnTo>
                <a:lnTo>
                  <a:pt x="96305" y="107712"/>
                </a:lnTo>
                <a:lnTo>
                  <a:pt x="91836" y="110803"/>
                </a:lnTo>
                <a:lnTo>
                  <a:pt x="87086" y="113488"/>
                </a:lnTo>
                <a:lnTo>
                  <a:pt x="82080" y="115740"/>
                </a:lnTo>
                <a:lnTo>
                  <a:pt x="76844" y="117536"/>
                </a:lnTo>
                <a:lnTo>
                  <a:pt x="71401" y="118850"/>
                </a:lnTo>
                <a:lnTo>
                  <a:pt x="65778" y="119657"/>
                </a:lnTo>
                <a:lnTo>
                  <a:pt x="60000" y="119932"/>
                </a:lnTo>
                <a:lnTo>
                  <a:pt x="54221" y="119657"/>
                </a:lnTo>
                <a:lnTo>
                  <a:pt x="48598" y="118850"/>
                </a:lnTo>
                <a:lnTo>
                  <a:pt x="43155" y="117536"/>
                </a:lnTo>
                <a:lnTo>
                  <a:pt x="37919" y="115740"/>
                </a:lnTo>
                <a:lnTo>
                  <a:pt x="32913" y="113488"/>
                </a:lnTo>
                <a:lnTo>
                  <a:pt x="28163" y="110803"/>
                </a:lnTo>
                <a:lnTo>
                  <a:pt x="23694" y="107712"/>
                </a:lnTo>
                <a:lnTo>
                  <a:pt x="19531" y="104240"/>
                </a:lnTo>
                <a:lnTo>
                  <a:pt x="15700" y="100411"/>
                </a:lnTo>
                <a:lnTo>
                  <a:pt x="12226" y="96250"/>
                </a:lnTo>
                <a:lnTo>
                  <a:pt x="9133" y="91784"/>
                </a:lnTo>
                <a:lnTo>
                  <a:pt x="6447" y="87037"/>
                </a:lnTo>
                <a:lnTo>
                  <a:pt x="4193" y="82034"/>
                </a:lnTo>
                <a:lnTo>
                  <a:pt x="2396" y="76800"/>
                </a:lnTo>
                <a:lnTo>
                  <a:pt x="1081" y="71361"/>
                </a:lnTo>
                <a:lnTo>
                  <a:pt x="274" y="65741"/>
                </a:lnTo>
                <a:lnTo>
                  <a:pt x="0" y="59966"/>
                </a:lnTo>
                <a:close/>
              </a:path>
            </a:pathLst>
          </a:custGeom>
          <a:noFill/>
          <a:ln w="25400" cap="flat" cmpd="sng">
            <a:solidFill>
              <a:srgbClr val="35577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Shape 434"/>
          <p:cNvSpPr/>
          <p:nvPr/>
        </p:nvSpPr>
        <p:spPr>
          <a:xfrm>
            <a:off x="693065" y="3991794"/>
            <a:ext cx="1229868" cy="10287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Shape 435"/>
          <p:cNvSpPr/>
          <p:nvPr/>
        </p:nvSpPr>
        <p:spPr>
          <a:xfrm>
            <a:off x="732419" y="4031025"/>
            <a:ext cx="1097280" cy="8966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9966"/>
                </a:moveTo>
                <a:lnTo>
                  <a:pt x="274" y="54190"/>
                </a:lnTo>
                <a:lnTo>
                  <a:pt x="1081" y="48570"/>
                </a:lnTo>
                <a:lnTo>
                  <a:pt x="2396" y="43131"/>
                </a:lnTo>
                <a:lnTo>
                  <a:pt x="4193" y="37897"/>
                </a:lnTo>
                <a:lnTo>
                  <a:pt x="6447" y="32894"/>
                </a:lnTo>
                <a:lnTo>
                  <a:pt x="9133" y="28147"/>
                </a:lnTo>
                <a:lnTo>
                  <a:pt x="12226" y="23680"/>
                </a:lnTo>
                <a:lnTo>
                  <a:pt x="15700" y="19520"/>
                </a:lnTo>
                <a:lnTo>
                  <a:pt x="19531" y="15691"/>
                </a:lnTo>
                <a:lnTo>
                  <a:pt x="23694" y="12219"/>
                </a:lnTo>
                <a:lnTo>
                  <a:pt x="28163" y="9128"/>
                </a:lnTo>
                <a:lnTo>
                  <a:pt x="32913" y="6443"/>
                </a:lnTo>
                <a:lnTo>
                  <a:pt x="37919" y="4190"/>
                </a:lnTo>
                <a:lnTo>
                  <a:pt x="43155" y="2394"/>
                </a:lnTo>
                <a:lnTo>
                  <a:pt x="48598" y="1081"/>
                </a:lnTo>
                <a:lnTo>
                  <a:pt x="54221" y="274"/>
                </a:lnTo>
                <a:lnTo>
                  <a:pt x="60000" y="0"/>
                </a:lnTo>
                <a:lnTo>
                  <a:pt x="65778" y="274"/>
                </a:lnTo>
                <a:lnTo>
                  <a:pt x="71401" y="1081"/>
                </a:lnTo>
                <a:lnTo>
                  <a:pt x="76843" y="2394"/>
                </a:lnTo>
                <a:lnTo>
                  <a:pt x="82080" y="4190"/>
                </a:lnTo>
                <a:lnTo>
                  <a:pt x="87086" y="6443"/>
                </a:lnTo>
                <a:lnTo>
                  <a:pt x="91836" y="9128"/>
                </a:lnTo>
                <a:lnTo>
                  <a:pt x="96305" y="12219"/>
                </a:lnTo>
                <a:lnTo>
                  <a:pt x="100467" y="15691"/>
                </a:lnTo>
                <a:lnTo>
                  <a:pt x="104299" y="19520"/>
                </a:lnTo>
                <a:lnTo>
                  <a:pt x="107773" y="23680"/>
                </a:lnTo>
                <a:lnTo>
                  <a:pt x="110866" y="28147"/>
                </a:lnTo>
                <a:lnTo>
                  <a:pt x="113552" y="32894"/>
                </a:lnTo>
                <a:lnTo>
                  <a:pt x="115806" y="37897"/>
                </a:lnTo>
                <a:lnTo>
                  <a:pt x="117603" y="43131"/>
                </a:lnTo>
                <a:lnTo>
                  <a:pt x="118918" y="48570"/>
                </a:lnTo>
                <a:lnTo>
                  <a:pt x="119725" y="54190"/>
                </a:lnTo>
                <a:lnTo>
                  <a:pt x="120000" y="59966"/>
                </a:lnTo>
                <a:lnTo>
                  <a:pt x="119725" y="65741"/>
                </a:lnTo>
                <a:lnTo>
                  <a:pt x="118918" y="71361"/>
                </a:lnTo>
                <a:lnTo>
                  <a:pt x="117603" y="76800"/>
                </a:lnTo>
                <a:lnTo>
                  <a:pt x="115806" y="82034"/>
                </a:lnTo>
                <a:lnTo>
                  <a:pt x="113552" y="87037"/>
                </a:lnTo>
                <a:lnTo>
                  <a:pt x="110866" y="91784"/>
                </a:lnTo>
                <a:lnTo>
                  <a:pt x="107773" y="96250"/>
                </a:lnTo>
                <a:lnTo>
                  <a:pt x="104299" y="100411"/>
                </a:lnTo>
                <a:lnTo>
                  <a:pt x="100467" y="104240"/>
                </a:lnTo>
                <a:lnTo>
                  <a:pt x="96305" y="107712"/>
                </a:lnTo>
                <a:lnTo>
                  <a:pt x="91836" y="110803"/>
                </a:lnTo>
                <a:lnTo>
                  <a:pt x="87086" y="113488"/>
                </a:lnTo>
                <a:lnTo>
                  <a:pt x="82080" y="115740"/>
                </a:lnTo>
                <a:lnTo>
                  <a:pt x="76843" y="117536"/>
                </a:lnTo>
                <a:lnTo>
                  <a:pt x="71401" y="118850"/>
                </a:lnTo>
                <a:lnTo>
                  <a:pt x="65778" y="119657"/>
                </a:lnTo>
                <a:lnTo>
                  <a:pt x="60000" y="119932"/>
                </a:lnTo>
                <a:lnTo>
                  <a:pt x="54221" y="119657"/>
                </a:lnTo>
                <a:lnTo>
                  <a:pt x="48598" y="118850"/>
                </a:lnTo>
                <a:lnTo>
                  <a:pt x="43155" y="117536"/>
                </a:lnTo>
                <a:lnTo>
                  <a:pt x="37919" y="115740"/>
                </a:lnTo>
                <a:lnTo>
                  <a:pt x="32913" y="113488"/>
                </a:lnTo>
                <a:lnTo>
                  <a:pt x="28163" y="110803"/>
                </a:lnTo>
                <a:lnTo>
                  <a:pt x="23694" y="107712"/>
                </a:lnTo>
                <a:lnTo>
                  <a:pt x="19531" y="104240"/>
                </a:lnTo>
                <a:lnTo>
                  <a:pt x="15700" y="100411"/>
                </a:lnTo>
                <a:lnTo>
                  <a:pt x="12226" y="96250"/>
                </a:lnTo>
                <a:lnTo>
                  <a:pt x="9133" y="91784"/>
                </a:lnTo>
                <a:lnTo>
                  <a:pt x="6447" y="87037"/>
                </a:lnTo>
                <a:lnTo>
                  <a:pt x="4193" y="82034"/>
                </a:lnTo>
                <a:lnTo>
                  <a:pt x="2396" y="76800"/>
                </a:lnTo>
                <a:lnTo>
                  <a:pt x="1081" y="71361"/>
                </a:lnTo>
                <a:lnTo>
                  <a:pt x="274" y="65741"/>
                </a:lnTo>
                <a:lnTo>
                  <a:pt x="0" y="59966"/>
                </a:lnTo>
                <a:close/>
              </a:path>
            </a:pathLst>
          </a:custGeom>
          <a:noFill/>
          <a:ln w="25400" cap="flat" cmpd="sng">
            <a:solidFill>
              <a:srgbClr val="35577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943000" y="1859719"/>
            <a:ext cx="1827263" cy="10287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Shape 437"/>
          <p:cNvSpPr/>
          <p:nvPr/>
        </p:nvSpPr>
        <p:spPr>
          <a:xfrm>
            <a:off x="982759" y="1898847"/>
            <a:ext cx="1694180" cy="8966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9966"/>
                </a:moveTo>
                <a:lnTo>
                  <a:pt x="595" y="51482"/>
                </a:lnTo>
                <a:lnTo>
                  <a:pt x="2328" y="43363"/>
                </a:lnTo>
                <a:lnTo>
                  <a:pt x="5117" y="35692"/>
                </a:lnTo>
                <a:lnTo>
                  <a:pt x="8881" y="28549"/>
                </a:lnTo>
                <a:lnTo>
                  <a:pt x="11103" y="25201"/>
                </a:lnTo>
                <a:lnTo>
                  <a:pt x="13539" y="22015"/>
                </a:lnTo>
                <a:lnTo>
                  <a:pt x="16178" y="19002"/>
                </a:lnTo>
                <a:lnTo>
                  <a:pt x="19009" y="16171"/>
                </a:lnTo>
                <a:lnTo>
                  <a:pt x="22023" y="13534"/>
                </a:lnTo>
                <a:lnTo>
                  <a:pt x="25210" y="11099"/>
                </a:lnTo>
                <a:lnTo>
                  <a:pt x="28560" y="8878"/>
                </a:lnTo>
                <a:lnTo>
                  <a:pt x="32062" y="6880"/>
                </a:lnTo>
                <a:lnTo>
                  <a:pt x="35706" y="5115"/>
                </a:lnTo>
                <a:lnTo>
                  <a:pt x="39482" y="3594"/>
                </a:lnTo>
                <a:lnTo>
                  <a:pt x="43380" y="2327"/>
                </a:lnTo>
                <a:lnTo>
                  <a:pt x="47390" y="1324"/>
                </a:lnTo>
                <a:lnTo>
                  <a:pt x="51502" y="595"/>
                </a:lnTo>
                <a:lnTo>
                  <a:pt x="55704" y="150"/>
                </a:lnTo>
                <a:lnTo>
                  <a:pt x="59989" y="0"/>
                </a:lnTo>
                <a:lnTo>
                  <a:pt x="64273" y="150"/>
                </a:lnTo>
                <a:lnTo>
                  <a:pt x="68476" y="595"/>
                </a:lnTo>
                <a:lnTo>
                  <a:pt x="72587" y="1324"/>
                </a:lnTo>
                <a:lnTo>
                  <a:pt x="76597" y="2327"/>
                </a:lnTo>
                <a:lnTo>
                  <a:pt x="80495" y="3594"/>
                </a:lnTo>
                <a:lnTo>
                  <a:pt x="84271" y="5115"/>
                </a:lnTo>
                <a:lnTo>
                  <a:pt x="87916" y="6880"/>
                </a:lnTo>
                <a:lnTo>
                  <a:pt x="91418" y="8878"/>
                </a:lnTo>
                <a:lnTo>
                  <a:pt x="94767" y="11099"/>
                </a:lnTo>
                <a:lnTo>
                  <a:pt x="97954" y="13534"/>
                </a:lnTo>
                <a:lnTo>
                  <a:pt x="100969" y="16171"/>
                </a:lnTo>
                <a:lnTo>
                  <a:pt x="103800" y="19002"/>
                </a:lnTo>
                <a:lnTo>
                  <a:pt x="106439" y="22015"/>
                </a:lnTo>
                <a:lnTo>
                  <a:pt x="108874" y="25201"/>
                </a:lnTo>
                <a:lnTo>
                  <a:pt x="111097" y="28549"/>
                </a:lnTo>
                <a:lnTo>
                  <a:pt x="113096" y="32049"/>
                </a:lnTo>
                <a:lnTo>
                  <a:pt x="116382" y="39467"/>
                </a:lnTo>
                <a:lnTo>
                  <a:pt x="118654" y="47372"/>
                </a:lnTo>
                <a:lnTo>
                  <a:pt x="119828" y="55683"/>
                </a:lnTo>
                <a:lnTo>
                  <a:pt x="119979" y="59966"/>
                </a:lnTo>
                <a:lnTo>
                  <a:pt x="119828" y="64248"/>
                </a:lnTo>
                <a:lnTo>
                  <a:pt x="119383" y="68449"/>
                </a:lnTo>
                <a:lnTo>
                  <a:pt x="117650" y="76568"/>
                </a:lnTo>
                <a:lnTo>
                  <a:pt x="114861" y="84239"/>
                </a:lnTo>
                <a:lnTo>
                  <a:pt x="111097" y="91382"/>
                </a:lnTo>
                <a:lnTo>
                  <a:pt x="108874" y="94730"/>
                </a:lnTo>
                <a:lnTo>
                  <a:pt x="106439" y="97916"/>
                </a:lnTo>
                <a:lnTo>
                  <a:pt x="103800" y="100929"/>
                </a:lnTo>
                <a:lnTo>
                  <a:pt x="100969" y="103760"/>
                </a:lnTo>
                <a:lnTo>
                  <a:pt x="97954" y="106397"/>
                </a:lnTo>
                <a:lnTo>
                  <a:pt x="94767" y="108832"/>
                </a:lnTo>
                <a:lnTo>
                  <a:pt x="91418" y="111053"/>
                </a:lnTo>
                <a:lnTo>
                  <a:pt x="87916" y="113051"/>
                </a:lnTo>
                <a:lnTo>
                  <a:pt x="84271" y="114816"/>
                </a:lnTo>
                <a:lnTo>
                  <a:pt x="80495" y="116337"/>
                </a:lnTo>
                <a:lnTo>
                  <a:pt x="76597" y="117604"/>
                </a:lnTo>
                <a:lnTo>
                  <a:pt x="72587" y="118607"/>
                </a:lnTo>
                <a:lnTo>
                  <a:pt x="68476" y="119336"/>
                </a:lnTo>
                <a:lnTo>
                  <a:pt x="64273" y="119781"/>
                </a:lnTo>
                <a:lnTo>
                  <a:pt x="59989" y="119932"/>
                </a:lnTo>
                <a:lnTo>
                  <a:pt x="55704" y="119781"/>
                </a:lnTo>
                <a:lnTo>
                  <a:pt x="51502" y="119336"/>
                </a:lnTo>
                <a:lnTo>
                  <a:pt x="47390" y="118607"/>
                </a:lnTo>
                <a:lnTo>
                  <a:pt x="43380" y="117604"/>
                </a:lnTo>
                <a:lnTo>
                  <a:pt x="39482" y="116337"/>
                </a:lnTo>
                <a:lnTo>
                  <a:pt x="35706" y="114816"/>
                </a:lnTo>
                <a:lnTo>
                  <a:pt x="32062" y="113051"/>
                </a:lnTo>
                <a:lnTo>
                  <a:pt x="28560" y="111053"/>
                </a:lnTo>
                <a:lnTo>
                  <a:pt x="25210" y="108832"/>
                </a:lnTo>
                <a:lnTo>
                  <a:pt x="22023" y="106397"/>
                </a:lnTo>
                <a:lnTo>
                  <a:pt x="19009" y="103760"/>
                </a:lnTo>
                <a:lnTo>
                  <a:pt x="16178" y="100929"/>
                </a:lnTo>
                <a:lnTo>
                  <a:pt x="13539" y="97916"/>
                </a:lnTo>
                <a:lnTo>
                  <a:pt x="11103" y="94730"/>
                </a:lnTo>
                <a:lnTo>
                  <a:pt x="8881" y="91382"/>
                </a:lnTo>
                <a:lnTo>
                  <a:pt x="6882" y="87882"/>
                </a:lnTo>
                <a:lnTo>
                  <a:pt x="3596" y="80464"/>
                </a:lnTo>
                <a:lnTo>
                  <a:pt x="1325" y="72559"/>
                </a:lnTo>
                <a:lnTo>
                  <a:pt x="150" y="64248"/>
                </a:lnTo>
                <a:lnTo>
                  <a:pt x="0" y="59966"/>
                </a:lnTo>
                <a:close/>
              </a:path>
            </a:pathLst>
          </a:custGeom>
          <a:noFill/>
          <a:ln w="25400" cap="flat" cmpd="sng">
            <a:solidFill>
              <a:srgbClr val="35577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Shape 438"/>
          <p:cNvSpPr txBox="1"/>
          <p:nvPr/>
        </p:nvSpPr>
        <p:spPr>
          <a:xfrm>
            <a:off x="948227" y="1544644"/>
            <a:ext cx="4829257" cy="29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What primary energy resource does it use?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Shape 439"/>
          <p:cNvSpPr txBox="1">
            <a:spLocks noGrp="1"/>
          </p:cNvSpPr>
          <p:nvPr>
            <p:ph type="ftr" idx="11"/>
          </p:nvPr>
        </p:nvSpPr>
        <p:spPr>
          <a:xfrm>
            <a:off x="6827038" y="6476264"/>
            <a:ext cx="2116454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00" rIns="0" bIns="0" anchor="t" anchorCtr="0">
            <a:noAutofit/>
          </a:bodyPr>
          <a:lstStyle/>
          <a:p>
            <a:pPr marL="127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U.S. Environmental Protection Agency</a:t>
            </a:r>
            <a:endParaRPr/>
          </a:p>
          <a:p>
            <a:pPr marL="228600" marR="0" lvl="0" indent="0" algn="l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Office of Research and Development</a:t>
            </a:r>
            <a:endParaRPr/>
          </a:p>
        </p:txBody>
      </p:sp>
      <p:sp>
        <p:nvSpPr>
          <p:cNvPr id="440" name="Shape 440"/>
          <p:cNvSpPr txBox="1">
            <a:spLocks noGrp="1"/>
          </p:cNvSpPr>
          <p:nvPr>
            <p:ph type="sldNum" idx="12"/>
          </p:nvPr>
        </p:nvSpPr>
        <p:spPr>
          <a:xfrm>
            <a:off x="9146439" y="6503092"/>
            <a:ext cx="249554" cy="22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5400" marR="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>
              <a:solidFill>
                <a:srgbClr val="003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>
            <a:off x="2034692" y="417068"/>
            <a:ext cx="507365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Parts of the energy pieces</a:t>
            </a: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 txBox="1"/>
          <p:nvPr/>
        </p:nvSpPr>
        <p:spPr>
          <a:xfrm>
            <a:off x="843737" y="4984806"/>
            <a:ext cx="7913813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483933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How much CO</a:t>
            </a:r>
            <a:r>
              <a:rPr lang="en-US" sz="1800" b="1" baseline="-25000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1800" b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does it  produce?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505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Total Cost</a:t>
            </a:r>
            <a:r>
              <a:rPr lang="en-US" sz="2000" b="1" dirty="0">
                <a:solidFill>
                  <a:srgbClr val="003F69"/>
                </a:solidFill>
              </a:rPr>
              <a:t> </a:t>
            </a:r>
            <a:r>
              <a:rPr lang="en-US" sz="2000" b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= 2125 + (</a:t>
            </a:r>
            <a:r>
              <a:rPr lang="en-US" sz="2000" b="1" dirty="0">
                <a:solidFill>
                  <a:srgbClr val="003F69"/>
                </a:solidFill>
              </a:rPr>
              <a:t>25</a:t>
            </a:r>
            <a:r>
              <a:rPr lang="en-US" sz="2000" b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 * 30) + (0 * 30) * CO</a:t>
            </a:r>
            <a:r>
              <a:rPr lang="en-US" sz="1950" b="1" baseline="-25000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1950" b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Tax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(over 30 years) = </a:t>
            </a:r>
            <a:r>
              <a:rPr lang="en-US" sz="2000" b="1" dirty="0">
                <a:solidFill>
                  <a:srgbClr val="003F69"/>
                </a:solidFill>
              </a:rPr>
              <a:t>2875</a:t>
            </a:r>
          </a:p>
          <a:p>
            <a:pPr marL="9144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455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rgbClr val="003F69"/>
                </a:solidFill>
                <a:latin typeface="Arial"/>
                <a:ea typeface="Arial"/>
                <a:cs typeface="Arial"/>
                <a:sym typeface="Arial"/>
              </a:rPr>
              <a:t>* Units are generic, but represent relative costs of energy sources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1564365" y="5712778"/>
            <a:ext cx="6850808" cy="708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0" y="0"/>
                </a:lnTo>
                <a:lnTo>
                  <a:pt x="119990" y="119976"/>
                </a:lnTo>
                <a:lnTo>
                  <a:pt x="0" y="119976"/>
                </a:lnTo>
                <a:lnTo>
                  <a:pt x="0" y="0"/>
                </a:lnTo>
                <a:close/>
              </a:path>
            </a:pathLst>
          </a:custGeom>
          <a:noFill/>
          <a:ln w="25400" cap="flat" cmpd="sng">
            <a:solidFill>
              <a:srgbClr val="FEB8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F2230E-68A1-2E42-8A6C-67BA4CC137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180"/>
            <a:ext cx="10058400" cy="668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59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B49A0A-FEB3-4B45-9855-912C2EA807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072"/>
            <a:ext cx="10058400" cy="64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34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5D154-FEF8-174C-B7C8-C8864FA17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57" y="74810"/>
            <a:ext cx="9911443" cy="773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57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F69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1191</Words>
  <Application>Microsoft Macintosh PowerPoint</Application>
  <PresentationFormat>Custom</PresentationFormat>
  <Paragraphs>145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AIR CLIMATE &amp; ENERGY RESEARCH PROGRAM B U I L D I N G A S C I E N T I F I C F O U N D A T I O N F O R S O U N D E N V I R O N M E N T A L D E C I S I O N S</vt:lpstr>
      <vt:lpstr>Energy and its role in air, climate and water</vt:lpstr>
      <vt:lpstr>Generate!   An Energy Game</vt:lpstr>
      <vt:lpstr>The game board = the “grid”</vt:lpstr>
      <vt:lpstr>Types of energy pieces</vt:lpstr>
      <vt:lpstr>Parts of the energy pieces</vt:lpstr>
      <vt:lpstr>PowerPoint Presentation</vt:lpstr>
      <vt:lpstr>PowerPoint Presentation</vt:lpstr>
      <vt:lpstr>PowerPoint Presentation</vt:lpstr>
      <vt:lpstr>Now let’s play Generate!</vt:lpstr>
      <vt:lpstr>PowerPoint Presentation</vt:lpstr>
      <vt:lpstr>Round 1 of Generate</vt:lpstr>
      <vt:lpstr>Round 1 Observation</vt:lpstr>
      <vt:lpstr>Round 2 of Generate</vt:lpstr>
      <vt:lpstr>Round 2 Observation</vt:lpstr>
      <vt:lpstr>Round 3 of Generate</vt:lpstr>
      <vt:lpstr>Round 3 Observation</vt:lpstr>
      <vt:lpstr>Round 4 of Generate</vt:lpstr>
      <vt:lpstr>Round 4 Observation</vt:lpstr>
      <vt:lpstr>That’s Generate!  Thanks for Playing.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CLIMATE &amp; ENERGY RESEARCH PROGRAM B U I L D I N G A S C I E N T I F I C F O U N D A T I O N F O R S O U N D E N V I R O N M E N T A L D E C I S I O N S</dc:title>
  <dc:creator>Vicki A Foust</dc:creator>
  <cp:lastModifiedBy>Gregory H. Monty</cp:lastModifiedBy>
  <cp:revision>32</cp:revision>
  <cp:lastPrinted>2018-08-22T18:52:21Z</cp:lastPrinted>
  <dcterms:modified xsi:type="dcterms:W3CDTF">2018-10-29T19:25:08Z</dcterms:modified>
</cp:coreProperties>
</file>